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4"/>
  </p:notesMasterIdLst>
  <p:handoutMasterIdLst>
    <p:handoutMasterId r:id="rId15"/>
  </p:handoutMasterIdLst>
  <p:sldIdLst>
    <p:sldId id="406" r:id="rId5"/>
    <p:sldId id="482" r:id="rId6"/>
    <p:sldId id="484" r:id="rId7"/>
    <p:sldId id="458" r:id="rId8"/>
    <p:sldId id="483" r:id="rId9"/>
    <p:sldId id="489" r:id="rId10"/>
    <p:sldId id="485" r:id="rId11"/>
    <p:sldId id="486" r:id="rId12"/>
    <p:sldId id="481" r:id="rId13"/>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E21"/>
    <a:srgbClr val="000000"/>
    <a:srgbClr val="003865"/>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BFC6F1-DA05-94D1-B867-5BE1193AE34D}" v="834" dt="2024-07-26T15:47:38.866"/>
    <p1510:client id="{6C7974F1-8C39-AE84-CEFD-7B439176EFFE}" v="388" dt="2024-07-26T15:03:19.604"/>
    <p1510:client id="{DCADC43F-0546-C00C-61D1-42EBCBCAD784}" v="170" dt="2024-07-26T15:06:44.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9889" autoAdjust="0"/>
  </p:normalViewPr>
  <p:slideViewPr>
    <p:cSldViewPr snapToGrid="0">
      <p:cViewPr varScale="1">
        <p:scale>
          <a:sx n="67" d="100"/>
          <a:sy n="67" d="100"/>
        </p:scale>
        <p:origin x="104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9" d="100"/>
          <a:sy n="59" d="100"/>
        </p:scale>
        <p:origin x="300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lda, Samantha L (ADM)" userId="S::samantha.l.shalda@state.mn.us::1a872681-4408-4649-89db-422981c5f4f6" providerId="AD" clId="Web-{66BFC6F1-DA05-94D1-B867-5BE1193AE34D}"/>
    <pc:docChg chg="addSld delSld modSld sldOrd">
      <pc:chgData name="Shalda, Samantha L (ADM)" userId="S::samantha.l.shalda@state.mn.us::1a872681-4408-4649-89db-422981c5f4f6" providerId="AD" clId="Web-{66BFC6F1-DA05-94D1-B867-5BE1193AE34D}" dt="2024-07-26T15:47:38.866" v="850" actId="20577"/>
      <pc:docMkLst>
        <pc:docMk/>
      </pc:docMkLst>
      <pc:sldChg chg="ord">
        <pc:chgData name="Shalda, Samantha L (ADM)" userId="S::samantha.l.shalda@state.mn.us::1a872681-4408-4649-89db-422981c5f4f6" providerId="AD" clId="Web-{66BFC6F1-DA05-94D1-B867-5BE1193AE34D}" dt="2024-07-26T15:38:11.025" v="594"/>
        <pc:sldMkLst>
          <pc:docMk/>
          <pc:sldMk cId="2507084772" sldId="458"/>
        </pc:sldMkLst>
      </pc:sldChg>
      <pc:sldChg chg="modSp">
        <pc:chgData name="Shalda, Samantha L (ADM)" userId="S::samantha.l.shalda@state.mn.us::1a872681-4408-4649-89db-422981c5f4f6" providerId="AD" clId="Web-{66BFC6F1-DA05-94D1-B867-5BE1193AE34D}" dt="2024-07-26T15:44:21.289" v="739" actId="20577"/>
        <pc:sldMkLst>
          <pc:docMk/>
          <pc:sldMk cId="2561138842" sldId="481"/>
        </pc:sldMkLst>
        <pc:spChg chg="mod">
          <ac:chgData name="Shalda, Samantha L (ADM)" userId="S::samantha.l.shalda@state.mn.us::1a872681-4408-4649-89db-422981c5f4f6" providerId="AD" clId="Web-{66BFC6F1-DA05-94D1-B867-5BE1193AE34D}" dt="2024-07-26T15:44:21.289" v="739" actId="20577"/>
          <ac:spMkLst>
            <pc:docMk/>
            <pc:sldMk cId="2561138842" sldId="481"/>
            <ac:spMk id="12" creationId="{00000000-0000-0000-0000-000000000000}"/>
          </ac:spMkLst>
        </pc:spChg>
      </pc:sldChg>
      <pc:sldChg chg="modSp">
        <pc:chgData name="Shalda, Samantha L (ADM)" userId="S::samantha.l.shalda@state.mn.us::1a872681-4408-4649-89db-422981c5f4f6" providerId="AD" clId="Web-{66BFC6F1-DA05-94D1-B867-5BE1193AE34D}" dt="2024-07-26T15:44:48.773" v="746" actId="20577"/>
        <pc:sldMkLst>
          <pc:docMk/>
          <pc:sldMk cId="707543884" sldId="482"/>
        </pc:sldMkLst>
        <pc:spChg chg="mod">
          <ac:chgData name="Shalda, Samantha L (ADM)" userId="S::samantha.l.shalda@state.mn.us::1a872681-4408-4649-89db-422981c5f4f6" providerId="AD" clId="Web-{66BFC6F1-DA05-94D1-B867-5BE1193AE34D}" dt="2024-07-26T15:44:48.773" v="746" actId="20577"/>
          <ac:spMkLst>
            <pc:docMk/>
            <pc:sldMk cId="707543884" sldId="482"/>
            <ac:spMk id="8" creationId="{C29B9C39-F2AF-7540-65BA-CA5485280631}"/>
          </ac:spMkLst>
        </pc:spChg>
      </pc:sldChg>
      <pc:sldChg chg="modSp ord">
        <pc:chgData name="Shalda, Samantha L (ADM)" userId="S::samantha.l.shalda@state.mn.us::1a872681-4408-4649-89db-422981c5f4f6" providerId="AD" clId="Web-{66BFC6F1-DA05-94D1-B867-5BE1193AE34D}" dt="2024-07-26T15:46:53.148" v="840" actId="20577"/>
        <pc:sldMkLst>
          <pc:docMk/>
          <pc:sldMk cId="1284036134" sldId="483"/>
        </pc:sldMkLst>
        <pc:spChg chg="mod">
          <ac:chgData name="Shalda, Samantha L (ADM)" userId="S::samantha.l.shalda@state.mn.us::1a872681-4408-4649-89db-422981c5f4f6" providerId="AD" clId="Web-{66BFC6F1-DA05-94D1-B867-5BE1193AE34D}" dt="2024-07-26T15:46:53.148" v="840" actId="20577"/>
          <ac:spMkLst>
            <pc:docMk/>
            <pc:sldMk cId="1284036134" sldId="483"/>
            <ac:spMk id="7" creationId="{00000000-0000-0000-0000-000000000000}"/>
          </ac:spMkLst>
        </pc:spChg>
      </pc:sldChg>
      <pc:sldChg chg="modSp ord">
        <pc:chgData name="Shalda, Samantha L (ADM)" userId="S::samantha.l.shalda@state.mn.us::1a872681-4408-4649-89db-422981c5f4f6" providerId="AD" clId="Web-{66BFC6F1-DA05-94D1-B867-5BE1193AE34D}" dt="2024-07-26T15:29:41.262" v="210"/>
        <pc:sldMkLst>
          <pc:docMk/>
          <pc:sldMk cId="2244966053" sldId="484"/>
        </pc:sldMkLst>
        <pc:spChg chg="mod">
          <ac:chgData name="Shalda, Samantha L (ADM)" userId="S::samantha.l.shalda@state.mn.us::1a872681-4408-4649-89db-422981c5f4f6" providerId="AD" clId="Web-{66BFC6F1-DA05-94D1-B867-5BE1193AE34D}" dt="2024-07-26T15:25:04.888" v="13" actId="20577"/>
          <ac:spMkLst>
            <pc:docMk/>
            <pc:sldMk cId="2244966053" sldId="484"/>
            <ac:spMk id="7" creationId="{00000000-0000-0000-0000-000000000000}"/>
          </ac:spMkLst>
        </pc:spChg>
        <pc:picChg chg="mod">
          <ac:chgData name="Shalda, Samantha L (ADM)" userId="S::samantha.l.shalda@state.mn.us::1a872681-4408-4649-89db-422981c5f4f6" providerId="AD" clId="Web-{66BFC6F1-DA05-94D1-B867-5BE1193AE34D}" dt="2024-07-26T15:23:43.779" v="2"/>
          <ac:picMkLst>
            <pc:docMk/>
            <pc:sldMk cId="2244966053" sldId="484"/>
            <ac:picMk id="1026" creationId="{7CB66EC0-3FD8-AE0F-15D7-ADA4E056500A}"/>
          </ac:picMkLst>
        </pc:picChg>
      </pc:sldChg>
      <pc:sldChg chg="modSp">
        <pc:chgData name="Shalda, Samantha L (ADM)" userId="S::samantha.l.shalda@state.mn.us::1a872681-4408-4649-89db-422981c5f4f6" providerId="AD" clId="Web-{66BFC6F1-DA05-94D1-B867-5BE1193AE34D}" dt="2024-07-26T15:47:38.866" v="850" actId="20577"/>
        <pc:sldMkLst>
          <pc:docMk/>
          <pc:sldMk cId="2247770228" sldId="485"/>
        </pc:sldMkLst>
        <pc:spChg chg="mod">
          <ac:chgData name="Shalda, Samantha L (ADM)" userId="S::samantha.l.shalda@state.mn.us::1a872681-4408-4649-89db-422981c5f4f6" providerId="AD" clId="Web-{66BFC6F1-DA05-94D1-B867-5BE1193AE34D}" dt="2024-07-26T15:42:07.540" v="652" actId="20577"/>
          <ac:spMkLst>
            <pc:docMk/>
            <pc:sldMk cId="2247770228" sldId="485"/>
            <ac:spMk id="2" creationId="{00000000-0000-0000-0000-000000000000}"/>
          </ac:spMkLst>
        </pc:spChg>
        <pc:spChg chg="mod">
          <ac:chgData name="Shalda, Samantha L (ADM)" userId="S::samantha.l.shalda@state.mn.us::1a872681-4408-4649-89db-422981c5f4f6" providerId="AD" clId="Web-{66BFC6F1-DA05-94D1-B867-5BE1193AE34D}" dt="2024-07-26T15:47:38.866" v="850" actId="20577"/>
          <ac:spMkLst>
            <pc:docMk/>
            <pc:sldMk cId="2247770228" sldId="485"/>
            <ac:spMk id="7" creationId="{00000000-0000-0000-0000-000000000000}"/>
          </ac:spMkLst>
        </pc:spChg>
        <pc:picChg chg="mod">
          <ac:chgData name="Shalda, Samantha L (ADM)" userId="S::samantha.l.shalda@state.mn.us::1a872681-4408-4649-89db-422981c5f4f6" providerId="AD" clId="Web-{66BFC6F1-DA05-94D1-B867-5BE1193AE34D}" dt="2024-07-26T15:39:05.806" v="608"/>
          <ac:picMkLst>
            <pc:docMk/>
            <pc:sldMk cId="2247770228" sldId="485"/>
            <ac:picMk id="2050" creationId="{A904C8D8-AB49-C08D-9E5B-A0D0871C4168}"/>
          </ac:picMkLst>
        </pc:picChg>
      </pc:sldChg>
      <pc:sldChg chg="modSp">
        <pc:chgData name="Shalda, Samantha L (ADM)" userId="S::samantha.l.shalda@state.mn.us::1a872681-4408-4649-89db-422981c5f4f6" providerId="AD" clId="Web-{66BFC6F1-DA05-94D1-B867-5BE1193AE34D}" dt="2024-07-26T15:43:55.446" v="683" actId="20577"/>
        <pc:sldMkLst>
          <pc:docMk/>
          <pc:sldMk cId="2940465038" sldId="486"/>
        </pc:sldMkLst>
        <pc:spChg chg="mod">
          <ac:chgData name="Shalda, Samantha L (ADM)" userId="S::samantha.l.shalda@state.mn.us::1a872681-4408-4649-89db-422981c5f4f6" providerId="AD" clId="Web-{66BFC6F1-DA05-94D1-B867-5BE1193AE34D}" dt="2024-07-26T15:42:32.368" v="655" actId="20577"/>
          <ac:spMkLst>
            <pc:docMk/>
            <pc:sldMk cId="2940465038" sldId="486"/>
            <ac:spMk id="2" creationId="{00000000-0000-0000-0000-000000000000}"/>
          </ac:spMkLst>
        </pc:spChg>
        <pc:spChg chg="mod">
          <ac:chgData name="Shalda, Samantha L (ADM)" userId="S::samantha.l.shalda@state.mn.us::1a872681-4408-4649-89db-422981c5f4f6" providerId="AD" clId="Web-{66BFC6F1-DA05-94D1-B867-5BE1193AE34D}" dt="2024-07-26T15:43:55.446" v="683" actId="20577"/>
          <ac:spMkLst>
            <pc:docMk/>
            <pc:sldMk cId="2940465038" sldId="486"/>
            <ac:spMk id="7" creationId="{00000000-0000-0000-0000-000000000000}"/>
          </ac:spMkLst>
        </pc:spChg>
        <pc:picChg chg="mod">
          <ac:chgData name="Shalda, Samantha L (ADM)" userId="S::samantha.l.shalda@state.mn.us::1a872681-4408-4649-89db-422981c5f4f6" providerId="AD" clId="Web-{66BFC6F1-DA05-94D1-B867-5BE1193AE34D}" dt="2024-07-26T15:43:32.649" v="675"/>
          <ac:picMkLst>
            <pc:docMk/>
            <pc:sldMk cId="2940465038" sldId="486"/>
            <ac:picMk id="3074" creationId="{77D7F5A5-9BC8-A741-8650-CA5F0220A867}"/>
          </ac:picMkLst>
        </pc:picChg>
      </pc:sldChg>
      <pc:sldChg chg="del">
        <pc:chgData name="Shalda, Samantha L (ADM)" userId="S::samantha.l.shalda@state.mn.us::1a872681-4408-4649-89db-422981c5f4f6" providerId="AD" clId="Web-{66BFC6F1-DA05-94D1-B867-5BE1193AE34D}" dt="2024-07-26T15:43:44.430" v="678"/>
        <pc:sldMkLst>
          <pc:docMk/>
          <pc:sldMk cId="3901316986" sldId="487"/>
        </pc:sldMkLst>
      </pc:sldChg>
      <pc:sldChg chg="del">
        <pc:chgData name="Shalda, Samantha L (ADM)" userId="S::samantha.l.shalda@state.mn.us::1a872681-4408-4649-89db-422981c5f4f6" providerId="AD" clId="Web-{66BFC6F1-DA05-94D1-B867-5BE1193AE34D}" dt="2024-07-26T15:43:45.789" v="679"/>
        <pc:sldMkLst>
          <pc:docMk/>
          <pc:sldMk cId="1721079293" sldId="488"/>
        </pc:sldMkLst>
      </pc:sldChg>
      <pc:sldChg chg="addSp delSp modSp new mod ord modClrScheme chgLayout">
        <pc:chgData name="Shalda, Samantha L (ADM)" userId="S::samantha.l.shalda@state.mn.us::1a872681-4408-4649-89db-422981c5f4f6" providerId="AD" clId="Web-{66BFC6F1-DA05-94D1-B867-5BE1193AE34D}" dt="2024-07-26T15:47:12.273" v="844" actId="20577"/>
        <pc:sldMkLst>
          <pc:docMk/>
          <pc:sldMk cId="1535210030" sldId="489"/>
        </pc:sldMkLst>
        <pc:spChg chg="mod ord">
          <ac:chgData name="Shalda, Samantha L (ADM)" userId="S::samantha.l.shalda@state.mn.us::1a872681-4408-4649-89db-422981c5f4f6" providerId="AD" clId="Web-{66BFC6F1-DA05-94D1-B867-5BE1193AE34D}" dt="2024-07-26T15:35:21.620" v="572"/>
          <ac:spMkLst>
            <pc:docMk/>
            <pc:sldMk cId="1535210030" sldId="489"/>
            <ac:spMk id="2" creationId="{7ABFA3B5-2BFD-2BCF-8629-A8C309173B0C}"/>
          </ac:spMkLst>
        </pc:spChg>
        <pc:spChg chg="mod ord">
          <ac:chgData name="Shalda, Samantha L (ADM)" userId="S::samantha.l.shalda@state.mn.us::1a872681-4408-4649-89db-422981c5f4f6" providerId="AD" clId="Web-{66BFC6F1-DA05-94D1-B867-5BE1193AE34D}" dt="2024-07-26T15:47:12.273" v="844" actId="20577"/>
          <ac:spMkLst>
            <pc:docMk/>
            <pc:sldMk cId="1535210030" sldId="489"/>
            <ac:spMk id="3" creationId="{A6083B6E-E8CA-7E04-767B-9D39B14F7E27}"/>
          </ac:spMkLst>
        </pc:spChg>
        <pc:spChg chg="mod ord">
          <ac:chgData name="Shalda, Samantha L (ADM)" userId="S::samantha.l.shalda@state.mn.us::1a872681-4408-4649-89db-422981c5f4f6" providerId="AD" clId="Web-{66BFC6F1-DA05-94D1-B867-5BE1193AE34D}" dt="2024-07-26T15:35:21.620" v="572"/>
          <ac:spMkLst>
            <pc:docMk/>
            <pc:sldMk cId="1535210030" sldId="489"/>
            <ac:spMk id="4" creationId="{1E7B904B-22BD-100D-023C-3B0D2C1AD97A}"/>
          </ac:spMkLst>
        </pc:spChg>
        <pc:spChg chg="mod ord">
          <ac:chgData name="Shalda, Samantha L (ADM)" userId="S::samantha.l.shalda@state.mn.us::1a872681-4408-4649-89db-422981c5f4f6" providerId="AD" clId="Web-{66BFC6F1-DA05-94D1-B867-5BE1193AE34D}" dt="2024-07-26T15:35:21.620" v="572"/>
          <ac:spMkLst>
            <pc:docMk/>
            <pc:sldMk cId="1535210030" sldId="489"/>
            <ac:spMk id="5" creationId="{7BB84C1D-0CE9-B3EA-5D31-E0637416F93A}"/>
          </ac:spMkLst>
        </pc:spChg>
        <pc:spChg chg="mod ord">
          <ac:chgData name="Shalda, Samantha L (ADM)" userId="S::samantha.l.shalda@state.mn.us::1a872681-4408-4649-89db-422981c5f4f6" providerId="AD" clId="Web-{66BFC6F1-DA05-94D1-B867-5BE1193AE34D}" dt="2024-07-26T15:35:21.620" v="572"/>
          <ac:spMkLst>
            <pc:docMk/>
            <pc:sldMk cId="1535210030" sldId="489"/>
            <ac:spMk id="6" creationId="{265D27D2-7609-74E5-AF2F-2DB89162F99A}"/>
          </ac:spMkLst>
        </pc:spChg>
        <pc:spChg chg="add del mod ord">
          <ac:chgData name="Shalda, Samantha L (ADM)" userId="S::samantha.l.shalda@state.mn.us::1a872681-4408-4649-89db-422981c5f4f6" providerId="AD" clId="Web-{66BFC6F1-DA05-94D1-B867-5BE1193AE34D}" dt="2024-07-26T15:35:26.479" v="573"/>
          <ac:spMkLst>
            <pc:docMk/>
            <pc:sldMk cId="1535210030" sldId="489"/>
            <ac:spMk id="7" creationId="{F22A2B73-C069-6254-0751-4B3072F5118E}"/>
          </ac:spMkLst>
        </pc:spChg>
        <pc:picChg chg="add mod">
          <ac:chgData name="Shalda, Samantha L (ADM)" userId="S::samantha.l.shalda@state.mn.us::1a872681-4408-4649-89db-422981c5f4f6" providerId="AD" clId="Web-{66BFC6F1-DA05-94D1-B867-5BE1193AE34D}" dt="2024-07-26T15:39:16.884" v="610"/>
          <ac:picMkLst>
            <pc:docMk/>
            <pc:sldMk cId="1535210030" sldId="489"/>
            <ac:picMk id="9" creationId="{E1B1105A-78DA-D61F-5EB2-6D4D71A96A99}"/>
          </ac:picMkLst>
        </pc:picChg>
        <pc:picChg chg="add mod ord">
          <ac:chgData name="Shalda, Samantha L (ADM)" userId="S::samantha.l.shalda@state.mn.us::1a872681-4408-4649-89db-422981c5f4f6" providerId="AD" clId="Web-{66BFC6F1-DA05-94D1-B867-5BE1193AE34D}" dt="2024-07-26T15:37:15.885" v="592"/>
          <ac:picMkLst>
            <pc:docMk/>
            <pc:sldMk cId="1535210030" sldId="489"/>
            <ac:picMk id="10" creationId="{8B5E1EFC-7F05-7604-63C7-F9423B61BA4C}"/>
          </ac:picMkLst>
        </pc:picChg>
      </pc:sldChg>
      <pc:sldChg chg="modSp new del">
        <pc:chgData name="Shalda, Samantha L (ADM)" userId="S::samantha.l.shalda@state.mn.us::1a872681-4408-4649-89db-422981c5f4f6" providerId="AD" clId="Web-{66BFC6F1-DA05-94D1-B867-5BE1193AE34D}" dt="2024-07-26T15:38:14.275" v="595"/>
        <pc:sldMkLst>
          <pc:docMk/>
          <pc:sldMk cId="3050142289" sldId="490"/>
        </pc:sldMkLst>
        <pc:spChg chg="mod">
          <ac:chgData name="Shalda, Samantha L (ADM)" userId="S::samantha.l.shalda@state.mn.us::1a872681-4408-4649-89db-422981c5f4f6" providerId="AD" clId="Web-{66BFC6F1-DA05-94D1-B867-5BE1193AE34D}" dt="2024-07-26T15:30:12.871" v="216" actId="20577"/>
          <ac:spMkLst>
            <pc:docMk/>
            <pc:sldMk cId="3050142289" sldId="490"/>
            <ac:spMk id="2" creationId="{9C3E7283-8D10-9049-4E67-F2D4D2368AAE}"/>
          </ac:spMkLst>
        </pc:spChg>
        <pc:spChg chg="mod">
          <ac:chgData name="Shalda, Samantha L (ADM)" userId="S::samantha.l.shalda@state.mn.us::1a872681-4408-4649-89db-422981c5f4f6" providerId="AD" clId="Web-{66BFC6F1-DA05-94D1-B867-5BE1193AE34D}" dt="2024-07-26T15:32:31.199" v="518" actId="20577"/>
          <ac:spMkLst>
            <pc:docMk/>
            <pc:sldMk cId="3050142289" sldId="490"/>
            <ac:spMk id="3" creationId="{7B2345B2-EA87-3C38-B2C3-615848AB8EE4}"/>
          </ac:spMkLst>
        </pc:spChg>
      </pc:sldChg>
    </pc:docChg>
  </pc:docChgLst>
  <pc:docChgLst>
    <pc:chgData name="Shalda, Samantha L (ADM)" userId="1a872681-4408-4649-89db-422981c5f4f6" providerId="ADAL" clId="{83701CCF-FBC9-404F-8250-9BC403A4675A}"/>
    <pc:docChg chg="undo custSel modSld">
      <pc:chgData name="Shalda, Samantha L (ADM)" userId="1a872681-4408-4649-89db-422981c5f4f6" providerId="ADAL" clId="{83701CCF-FBC9-404F-8250-9BC403A4675A}" dt="2024-07-26T14:30:07.618" v="1058"/>
      <pc:docMkLst>
        <pc:docMk/>
      </pc:docMkLst>
      <pc:sldChg chg="modSp mod">
        <pc:chgData name="Shalda, Samantha L (ADM)" userId="1a872681-4408-4649-89db-422981c5f4f6" providerId="ADAL" clId="{83701CCF-FBC9-404F-8250-9BC403A4675A}" dt="2024-07-23T18:39:56.447" v="128" actId="1076"/>
        <pc:sldMkLst>
          <pc:docMk/>
          <pc:sldMk cId="883963294" sldId="406"/>
        </pc:sldMkLst>
        <pc:spChg chg="mod">
          <ac:chgData name="Shalda, Samantha L (ADM)" userId="1a872681-4408-4649-89db-422981c5f4f6" providerId="ADAL" clId="{83701CCF-FBC9-404F-8250-9BC403A4675A}" dt="2024-07-23T18:39:56.447" v="128" actId="1076"/>
          <ac:spMkLst>
            <pc:docMk/>
            <pc:sldMk cId="883963294" sldId="406"/>
            <ac:spMk id="2" creationId="{04B02A4D-005F-B88D-6B11-41641E0BF3BE}"/>
          </ac:spMkLst>
        </pc:spChg>
        <pc:spChg chg="mod">
          <ac:chgData name="Shalda, Samantha L (ADM)" userId="1a872681-4408-4649-89db-422981c5f4f6" providerId="ADAL" clId="{83701CCF-FBC9-404F-8250-9BC403A4675A}" dt="2024-07-23T18:38:58.616" v="89" actId="20577"/>
          <ac:spMkLst>
            <pc:docMk/>
            <pc:sldMk cId="883963294" sldId="406"/>
            <ac:spMk id="10" creationId="{00000000-0000-0000-0000-000000000000}"/>
          </ac:spMkLst>
        </pc:spChg>
      </pc:sldChg>
      <pc:sldChg chg="modSp mod">
        <pc:chgData name="Shalda, Samantha L (ADM)" userId="1a872681-4408-4649-89db-422981c5f4f6" providerId="ADAL" clId="{83701CCF-FBC9-404F-8250-9BC403A4675A}" dt="2024-07-26T14:22:33.386" v="486" actId="20577"/>
        <pc:sldMkLst>
          <pc:docMk/>
          <pc:sldMk cId="2507084772" sldId="458"/>
        </pc:sldMkLst>
        <pc:spChg chg="mod">
          <ac:chgData name="Shalda, Samantha L (ADM)" userId="1a872681-4408-4649-89db-422981c5f4f6" providerId="ADAL" clId="{83701CCF-FBC9-404F-8250-9BC403A4675A}" dt="2024-07-26T14:17:25.311" v="474" actId="20577"/>
          <ac:spMkLst>
            <pc:docMk/>
            <pc:sldMk cId="2507084772" sldId="458"/>
            <ac:spMk id="2" creationId="{00000000-0000-0000-0000-000000000000}"/>
          </ac:spMkLst>
        </pc:spChg>
        <pc:spChg chg="mod">
          <ac:chgData name="Shalda, Samantha L (ADM)" userId="1a872681-4408-4649-89db-422981c5f4f6" providerId="ADAL" clId="{83701CCF-FBC9-404F-8250-9BC403A4675A}" dt="2024-07-26T14:22:33.386" v="486" actId="20577"/>
          <ac:spMkLst>
            <pc:docMk/>
            <pc:sldMk cId="2507084772" sldId="458"/>
            <ac:spMk id="7" creationId="{00000000-0000-0000-0000-000000000000}"/>
          </ac:spMkLst>
        </pc:spChg>
      </pc:sldChg>
      <pc:sldChg chg="addSp delSp modSp mod modClrScheme chgLayout modNotesTx">
        <pc:chgData name="Shalda, Samantha L (ADM)" userId="1a872681-4408-4649-89db-422981c5f4f6" providerId="ADAL" clId="{83701CCF-FBC9-404F-8250-9BC403A4675A}" dt="2024-07-26T14:27:59.786" v="1026"/>
        <pc:sldMkLst>
          <pc:docMk/>
          <pc:sldMk cId="707543884" sldId="482"/>
        </pc:sldMkLst>
        <pc:spChg chg="mod ord">
          <ac:chgData name="Shalda, Samantha L (ADM)" userId="1a872681-4408-4649-89db-422981c5f4f6" providerId="ADAL" clId="{83701CCF-FBC9-404F-8250-9BC403A4675A}" dt="2024-07-26T14:26:05.138" v="532" actId="700"/>
          <ac:spMkLst>
            <pc:docMk/>
            <pc:sldMk cId="707543884" sldId="482"/>
            <ac:spMk id="2" creationId="{00000000-0000-0000-0000-000000000000}"/>
          </ac:spMkLst>
        </pc:spChg>
        <pc:spChg chg="add del mod ord">
          <ac:chgData name="Shalda, Samantha L (ADM)" userId="1a872681-4408-4649-89db-422981c5f4f6" providerId="ADAL" clId="{83701CCF-FBC9-404F-8250-9BC403A4675A}" dt="2024-07-26T14:25:01.108" v="520" actId="478"/>
          <ac:spMkLst>
            <pc:docMk/>
            <pc:sldMk cId="707543884" sldId="482"/>
            <ac:spMk id="3" creationId="{32752A8D-71AA-A7B1-6E1C-FF4839F84177}"/>
          </ac:spMkLst>
        </pc:spChg>
        <pc:spChg chg="mod ord">
          <ac:chgData name="Shalda, Samantha L (ADM)" userId="1a872681-4408-4649-89db-422981c5f4f6" providerId="ADAL" clId="{83701CCF-FBC9-404F-8250-9BC403A4675A}" dt="2024-07-26T14:26:05.138" v="532" actId="700"/>
          <ac:spMkLst>
            <pc:docMk/>
            <pc:sldMk cId="707543884" sldId="482"/>
            <ac:spMk id="4" creationId="{00000000-0000-0000-0000-000000000000}"/>
          </ac:spMkLst>
        </pc:spChg>
        <pc:spChg chg="mod ord">
          <ac:chgData name="Shalda, Samantha L (ADM)" userId="1a872681-4408-4649-89db-422981c5f4f6" providerId="ADAL" clId="{83701CCF-FBC9-404F-8250-9BC403A4675A}" dt="2024-07-26T14:26:05.138" v="532" actId="700"/>
          <ac:spMkLst>
            <pc:docMk/>
            <pc:sldMk cId="707543884" sldId="482"/>
            <ac:spMk id="5" creationId="{00000000-0000-0000-0000-000000000000}"/>
          </ac:spMkLst>
        </pc:spChg>
        <pc:spChg chg="mod ord">
          <ac:chgData name="Shalda, Samantha L (ADM)" userId="1a872681-4408-4649-89db-422981c5f4f6" providerId="ADAL" clId="{83701CCF-FBC9-404F-8250-9BC403A4675A}" dt="2024-07-26T14:26:05.138" v="532" actId="700"/>
          <ac:spMkLst>
            <pc:docMk/>
            <pc:sldMk cId="707543884" sldId="482"/>
            <ac:spMk id="6" creationId="{00000000-0000-0000-0000-000000000000}"/>
          </ac:spMkLst>
        </pc:spChg>
        <pc:spChg chg="add del mod ord">
          <ac:chgData name="Shalda, Samantha L (ADM)" userId="1a872681-4408-4649-89db-422981c5f4f6" providerId="ADAL" clId="{83701CCF-FBC9-404F-8250-9BC403A4675A}" dt="2024-07-26T14:25:52.523" v="531" actId="700"/>
          <ac:spMkLst>
            <pc:docMk/>
            <pc:sldMk cId="707543884" sldId="482"/>
            <ac:spMk id="7" creationId="{4A1B15E6-081A-4385-E334-675A685023AD}"/>
          </ac:spMkLst>
        </pc:spChg>
        <pc:spChg chg="add mod ord">
          <ac:chgData name="Shalda, Samantha L (ADM)" userId="1a872681-4408-4649-89db-422981c5f4f6" providerId="ADAL" clId="{83701CCF-FBC9-404F-8250-9BC403A4675A}" dt="2024-07-26T14:27:58.778" v="1025" actId="27636"/>
          <ac:spMkLst>
            <pc:docMk/>
            <pc:sldMk cId="707543884" sldId="482"/>
            <ac:spMk id="8" creationId="{C29B9C39-F2AF-7540-65BA-CA5485280631}"/>
          </ac:spMkLst>
        </pc:spChg>
        <pc:spChg chg="del mod">
          <ac:chgData name="Shalda, Samantha L (ADM)" userId="1a872681-4408-4649-89db-422981c5f4f6" providerId="ADAL" clId="{83701CCF-FBC9-404F-8250-9BC403A4675A}" dt="2024-07-26T14:26:14.015" v="535" actId="478"/>
          <ac:spMkLst>
            <pc:docMk/>
            <pc:sldMk cId="707543884" sldId="482"/>
            <ac:spMk id="9" creationId="{2350F168-6345-2C5B-7B19-181C7D59D87D}"/>
          </ac:spMkLst>
        </pc:spChg>
      </pc:sldChg>
      <pc:sldChg chg="modSp mod">
        <pc:chgData name="Shalda, Samantha L (ADM)" userId="1a872681-4408-4649-89db-422981c5f4f6" providerId="ADAL" clId="{83701CCF-FBC9-404F-8250-9BC403A4675A}" dt="2024-07-26T14:24:29.319" v="517" actId="20577"/>
        <pc:sldMkLst>
          <pc:docMk/>
          <pc:sldMk cId="1284036134" sldId="483"/>
        </pc:sldMkLst>
        <pc:spChg chg="mod">
          <ac:chgData name="Shalda, Samantha L (ADM)" userId="1a872681-4408-4649-89db-422981c5f4f6" providerId="ADAL" clId="{83701CCF-FBC9-404F-8250-9BC403A4675A}" dt="2024-07-26T14:24:29.319" v="517" actId="20577"/>
          <ac:spMkLst>
            <pc:docMk/>
            <pc:sldMk cId="1284036134" sldId="483"/>
            <ac:spMk id="2" creationId="{00000000-0000-0000-0000-000000000000}"/>
          </ac:spMkLst>
        </pc:spChg>
      </pc:sldChg>
      <pc:sldChg chg="modSp mod modNotesTx">
        <pc:chgData name="Shalda, Samantha L (ADM)" userId="1a872681-4408-4649-89db-422981c5f4f6" providerId="ADAL" clId="{83701CCF-FBC9-404F-8250-9BC403A4675A}" dt="2024-07-26T14:30:07.618" v="1058"/>
        <pc:sldMkLst>
          <pc:docMk/>
          <pc:sldMk cId="2244966053" sldId="484"/>
        </pc:sldMkLst>
        <pc:spChg chg="mod">
          <ac:chgData name="Shalda, Samantha L (ADM)" userId="1a872681-4408-4649-89db-422981c5f4f6" providerId="ADAL" clId="{83701CCF-FBC9-404F-8250-9BC403A4675A}" dt="2024-07-26T14:28:27.361" v="1055" actId="20577"/>
          <ac:spMkLst>
            <pc:docMk/>
            <pc:sldMk cId="2244966053" sldId="484"/>
            <ac:spMk id="2" creationId="{00000000-0000-0000-0000-000000000000}"/>
          </ac:spMkLst>
        </pc:spChg>
        <pc:spChg chg="mod">
          <ac:chgData name="Shalda, Samantha L (ADM)" userId="1a872681-4408-4649-89db-422981c5f4f6" providerId="ADAL" clId="{83701CCF-FBC9-404F-8250-9BC403A4675A}" dt="2024-07-26T14:28:35.730" v="1057" actId="27636"/>
          <ac:spMkLst>
            <pc:docMk/>
            <pc:sldMk cId="2244966053" sldId="484"/>
            <ac:spMk id="7" creationId="{00000000-0000-0000-0000-000000000000}"/>
          </ac:spMkLst>
        </pc:spChg>
      </pc:sldChg>
    </pc:docChg>
  </pc:docChgLst>
  <pc:docChgLst>
    <pc:chgData name="Shalda, Samantha L (ADM)" userId="S::samantha.l.shalda@state.mn.us::1a872681-4408-4649-89db-422981c5f4f6" providerId="AD" clId="Web-{DCADC43F-0546-C00C-61D1-42EBCBCAD784}"/>
    <pc:docChg chg="modSld">
      <pc:chgData name="Shalda, Samantha L (ADM)" userId="S::samantha.l.shalda@state.mn.us::1a872681-4408-4649-89db-422981c5f4f6" providerId="AD" clId="Web-{DCADC43F-0546-C00C-61D1-42EBCBCAD784}" dt="2024-07-26T15:06:44.091" v="175" actId="20577"/>
      <pc:docMkLst>
        <pc:docMk/>
      </pc:docMkLst>
      <pc:sldChg chg="modSp">
        <pc:chgData name="Shalda, Samantha L (ADM)" userId="S::samantha.l.shalda@state.mn.us::1a872681-4408-4649-89db-422981c5f4f6" providerId="AD" clId="Web-{DCADC43F-0546-C00C-61D1-42EBCBCAD784}" dt="2024-07-26T15:06:44.091" v="175" actId="20577"/>
        <pc:sldMkLst>
          <pc:docMk/>
          <pc:sldMk cId="1284036134" sldId="483"/>
        </pc:sldMkLst>
        <pc:spChg chg="mod">
          <ac:chgData name="Shalda, Samantha L (ADM)" userId="S::samantha.l.shalda@state.mn.us::1a872681-4408-4649-89db-422981c5f4f6" providerId="AD" clId="Web-{DCADC43F-0546-C00C-61D1-42EBCBCAD784}" dt="2024-07-26T15:06:44.091" v="175" actId="20577"/>
          <ac:spMkLst>
            <pc:docMk/>
            <pc:sldMk cId="1284036134" sldId="483"/>
            <ac:spMk id="7" creationId="{00000000-0000-0000-0000-000000000000}"/>
          </ac:spMkLst>
        </pc:spChg>
      </pc:sldChg>
    </pc:docChg>
  </pc:docChgLst>
  <pc:docChgLst>
    <pc:chgData name="Shalda, Samantha L (ADM)" userId="S::samantha.l.shalda@state.mn.us::1a872681-4408-4649-89db-422981c5f4f6" providerId="AD" clId="Web-{6C7974F1-8C39-AE84-CEFD-7B439176EFFE}"/>
    <pc:docChg chg="modSld">
      <pc:chgData name="Shalda, Samantha L (ADM)" userId="S::samantha.l.shalda@state.mn.us::1a872681-4408-4649-89db-422981c5f4f6" providerId="AD" clId="Web-{6C7974F1-8C39-AE84-CEFD-7B439176EFFE}" dt="2024-07-26T15:03:19.604" v="404" actId="20577"/>
      <pc:docMkLst>
        <pc:docMk/>
      </pc:docMkLst>
      <pc:sldChg chg="modSp">
        <pc:chgData name="Shalda, Samantha L (ADM)" userId="S::samantha.l.shalda@state.mn.us::1a872681-4408-4649-89db-422981c5f4f6" providerId="AD" clId="Web-{6C7974F1-8C39-AE84-CEFD-7B439176EFFE}" dt="2024-07-26T14:54:32.294" v="1"/>
        <pc:sldMkLst>
          <pc:docMk/>
          <pc:sldMk cId="2507084772" sldId="458"/>
        </pc:sldMkLst>
        <pc:picChg chg="mod">
          <ac:chgData name="Shalda, Samantha L (ADM)" userId="S::samantha.l.shalda@state.mn.us::1a872681-4408-4649-89db-422981c5f4f6" providerId="AD" clId="Web-{6C7974F1-8C39-AE84-CEFD-7B439176EFFE}" dt="2024-07-26T14:54:32.294" v="1"/>
          <ac:picMkLst>
            <pc:docMk/>
            <pc:sldMk cId="2507084772" sldId="458"/>
            <ac:picMk id="8" creationId="{00000000-0000-0000-0000-000000000000}"/>
          </ac:picMkLst>
        </pc:picChg>
      </pc:sldChg>
      <pc:sldChg chg="delSp modSp">
        <pc:chgData name="Shalda, Samantha L (ADM)" userId="S::samantha.l.shalda@state.mn.us::1a872681-4408-4649-89db-422981c5f4f6" providerId="AD" clId="Web-{6C7974F1-8C39-AE84-CEFD-7B439176EFFE}" dt="2024-07-26T15:03:19.604" v="404" actId="20577"/>
        <pc:sldMkLst>
          <pc:docMk/>
          <pc:sldMk cId="1284036134" sldId="483"/>
        </pc:sldMkLst>
        <pc:spChg chg="mod">
          <ac:chgData name="Shalda, Samantha L (ADM)" userId="S::samantha.l.shalda@state.mn.us::1a872681-4408-4649-89db-422981c5f4f6" providerId="AD" clId="Web-{6C7974F1-8C39-AE84-CEFD-7B439176EFFE}" dt="2024-07-26T15:03:19.604" v="404" actId="20577"/>
          <ac:spMkLst>
            <pc:docMk/>
            <pc:sldMk cId="1284036134" sldId="483"/>
            <ac:spMk id="7" creationId="{00000000-0000-0000-0000-000000000000}"/>
          </ac:spMkLst>
        </pc:spChg>
        <pc:picChg chg="del">
          <ac:chgData name="Shalda, Samantha L (ADM)" userId="S::samantha.l.shalda@state.mn.us::1a872681-4408-4649-89db-422981c5f4f6" providerId="AD" clId="Web-{6C7974F1-8C39-AE84-CEFD-7B439176EFFE}" dt="2024-07-26T15:02:30.511" v="388"/>
          <ac:picMkLst>
            <pc:docMk/>
            <pc:sldMk cId="1284036134" sldId="483"/>
            <ac:picMk id="3" creationId="{5E81570C-C971-B4A7-1435-7AEC6658CDF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7/26/2024</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7/26/2024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1195310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Executive branch agencies, boards, councils, and task forces may have additional and unique statutes, rules, and policies related to conflict of interest that are specific to their work and in addition to the broader statutes referenced above. </a:t>
            </a: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743379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Scope of coverage highlights: Page 2 of the policy: top section.  The policy makes a distinction between types of grant processes:</a:t>
            </a:r>
          </a:p>
          <a:p>
            <a:pPr marL="171450" indent="-171450">
              <a:buFont typeface="Arial" panose="020B0604020202020204" pitchFamily="34" charset="0"/>
              <a:buChar char="•"/>
            </a:pPr>
            <a:r>
              <a:rPr lang="en-US" b="1" dirty="0"/>
              <a:t>Competitive grant-making </a:t>
            </a:r>
            <a:r>
              <a:rPr lang="en-US" dirty="0"/>
              <a:t>at all executive branch agencies, boards, committees, councils, authorities and task forces which includes:</a:t>
            </a:r>
          </a:p>
          <a:p>
            <a:pPr marL="628650" lvl="1" indent="-171450">
              <a:buFont typeface="Arial" panose="020B0604020202020204" pitchFamily="34" charset="0"/>
              <a:buChar char="•"/>
            </a:pPr>
            <a:r>
              <a:rPr lang="en-US" dirty="0"/>
              <a:t>Developing grant request for proposals for competitive grant processes</a:t>
            </a:r>
          </a:p>
          <a:p>
            <a:pPr marL="628650" lvl="1" indent="-171450">
              <a:buFont typeface="Arial" panose="020B0604020202020204" pitchFamily="34" charset="0"/>
              <a:buChar char="•"/>
            </a:pPr>
            <a:r>
              <a:rPr lang="en-US" dirty="0"/>
              <a:t>Reviewing and evaluating competitive grant proposal responses</a:t>
            </a:r>
          </a:p>
          <a:p>
            <a:pPr marL="171450" indent="-171450">
              <a:buFont typeface="Arial" panose="020B0604020202020204" pitchFamily="34" charset="0"/>
              <a:buChar char="•"/>
            </a:pPr>
            <a:r>
              <a:rPr lang="en-US" b="1" dirty="0"/>
              <a:t>Grant administration </a:t>
            </a:r>
            <a:r>
              <a:rPr lang="en-US" dirty="0"/>
              <a:t>at all executive branch agencies which includes:</a:t>
            </a:r>
          </a:p>
          <a:p>
            <a:pPr marL="628650" lvl="1" indent="-171450">
              <a:buFont typeface="Arial" panose="020B0604020202020204" pitchFamily="34" charset="0"/>
              <a:buChar char="•"/>
            </a:pPr>
            <a:r>
              <a:rPr lang="en-US" dirty="0"/>
              <a:t>Awarding a grant, drafting, entering into, amending or revising grant agreements, conducting grant monitoring, evaluating grant performance, and authorizing payments</a:t>
            </a: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3453129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2896824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endParaRPr lang="en-US" dirty="0"/>
          </a:p>
        </p:txBody>
      </p:sp>
      <p:sp>
        <p:nvSpPr>
          <p:cNvPr id="3" name="Rectangle 2"/>
          <p:cNvSpPr/>
          <p:nvPr userDrawn="1"/>
        </p:nvSpPr>
        <p:spPr>
          <a:xfrm>
            <a:off x="0" y="5387787"/>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n>
                <a:noFill/>
              </a:ln>
              <a:solidFill>
                <a:schemeClr val="tx1"/>
              </a:solidFill>
            </a:endParaRPr>
          </a:p>
        </p:txBody>
      </p:sp>
      <p:sp>
        <p:nvSpPr>
          <p:cNvPr id="18" name="Date Placeholder 17"/>
          <p:cNvSpPr>
            <a:spLocks noGrp="1"/>
          </p:cNvSpPr>
          <p:nvPr>
            <p:ph type="dt" sz="half" idx="15"/>
          </p:nvPr>
        </p:nvSpPr>
        <p:spPr/>
        <p:txBody>
          <a:bodyPr/>
          <a:lstStyle/>
          <a:p>
            <a:fld id="{D7ED242C-24FB-43A0-BCB6-43756FC812F6}" type="datetime1">
              <a:rPr lang="en-US" smtClean="0"/>
              <a:t>7/26/2024</a:t>
            </a:fld>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
        <p:nvSpPr>
          <p:cNvPr id="6" name="Text Placeholder 5"/>
          <p:cNvSpPr>
            <a:spLocks noGrp="1"/>
          </p:cNvSpPr>
          <p:nvPr>
            <p:ph type="body" sz="quarter" idx="17" hasCustomPrompt="1"/>
          </p:nvPr>
        </p:nvSpPr>
        <p:spPr>
          <a:xfrm>
            <a:off x="0" y="5540375"/>
            <a:ext cx="12192000" cy="579438"/>
          </a:xfrm>
        </p:spPr>
        <p:txBody>
          <a:bodyPr/>
          <a:lstStyle>
            <a:lvl1pPr marL="0" indent="0" algn="ctr">
              <a:buFontTx/>
              <a:buNone/>
              <a:defRPr baseline="0"/>
            </a:lvl1pPr>
          </a:lstStyle>
          <a:p>
            <a:pPr lvl="0"/>
            <a:r>
              <a:rPr lang="en-US" dirty="0"/>
              <a:t>Subtitle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36795" y="1924967"/>
            <a:ext cx="8518410" cy="1013617"/>
          </a:xfrm>
          <a:prstGeom prst="rect">
            <a:avLst/>
          </a:prstGeom>
        </p:spPr>
      </p:pic>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rgbClr val="003865">
              <a:alpha val="87843"/>
            </a:srgb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12E8677-C648-465D-82CD-E88587B4845D}" type="datetime1">
              <a:rPr lang="en-US" smtClean="0"/>
              <a:t>7/26/2024</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rgbClr val="003865">
              <a:alpha val="87843"/>
            </a:srgb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20D07D7-46FB-4D7C-9C8F-0C340D091257}" type="datetime1">
              <a:rPr lang="en-US" smtClean="0"/>
              <a:t>7/26/2024</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p>
            <a:fld id="{66C283A4-7960-4BFD-B3A5-A2CC5BB2A473}" type="datetime1">
              <a:rPr lang="en-US" smtClean="0"/>
              <a:t>7/26/2024</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7/26/2024</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7/26/2024</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7/26/2024</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7/26/2024</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7/26/2024</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7/26/2024</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936DB2D6-5DF4-4264-A4A1-7D3EAF38D255}" type="datetime1">
              <a:rPr lang="en-US" smtClean="0"/>
              <a:t>7/26/2024</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Title</a:t>
            </a:r>
          </a:p>
        </p:txBody>
      </p:sp>
      <p:sp>
        <p:nvSpPr>
          <p:cNvPr id="3" name="Rectangle 2"/>
          <p:cNvSpPr/>
          <p:nvPr userDrawn="1"/>
        </p:nvSpPr>
        <p:spPr>
          <a:xfrm>
            <a:off x="0" y="5387787"/>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Subtitle</a:t>
            </a:r>
          </a:p>
        </p:txBody>
      </p:sp>
      <p:sp>
        <p:nvSpPr>
          <p:cNvPr id="18" name="Date Placeholder 17"/>
          <p:cNvSpPr>
            <a:spLocks noGrp="1"/>
          </p:cNvSpPr>
          <p:nvPr>
            <p:ph type="dt" sz="half" idx="15"/>
          </p:nvPr>
        </p:nvSpPr>
        <p:spPr/>
        <p:txBody>
          <a:bodyPr/>
          <a:lstStyle/>
          <a:p>
            <a:fld id="{D7ED242C-24FB-43A0-BCB6-43756FC812F6}" type="datetime1">
              <a:rPr lang="en-US" smtClean="0"/>
              <a:t>7/26/2024</a:t>
            </a:fld>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3952" y="1596721"/>
            <a:ext cx="8584095" cy="1021433"/>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936DB2D6-5DF4-4264-A4A1-7D3EAF38D255}" type="datetime1">
              <a:rPr lang="en-US" smtClean="0"/>
              <a:t>7/26/2024</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4B4EEDC6-36CA-4209-B482-2ED76AA0BF08}" type="datetime1">
              <a:rPr lang="en-US" smtClean="0"/>
              <a:t>7/26/2024</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8DC79626-CE5A-4834-975C-E7305BA2E281}" type="datetime1">
              <a:rPr lang="en-US" smtClean="0"/>
              <a:t>7/26/2024</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1815FB38-58F3-410A-8DA4-4B706967601F}" type="datetime1">
              <a:rPr lang="en-US" smtClean="0"/>
              <a:t>7/26/2024</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7F519661-29C3-4FE0-9FC3-375A85A42C46}" type="datetime1">
              <a:rPr lang="en-US" smtClean="0"/>
              <a:t>7/26/2024</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p:txBody>
          <a:bodyPr/>
          <a:lstStyle/>
          <a:p>
            <a:fld id="{0366E0EA-2D80-452F-9963-33FA7A36BC09}" type="datetime1">
              <a:rPr lang="en-US" smtClean="0"/>
              <a:t>7/26/2024</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endParaRPr lang="en-US"/>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0794" y="6164032"/>
            <a:ext cx="2808042" cy="33413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03952" y="1596721"/>
            <a:ext cx="8584095" cy="1021433"/>
          </a:xfrm>
          <a:prstGeom prst="rect">
            <a:avLst/>
          </a:prstGeom>
        </p:spPr>
      </p:pic>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7/26/2024</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7/26/2024</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fld id="{5D76A200-3168-4D33-A718-3974884CE863}" type="datetime1">
              <a:rPr lang="en-US" smtClean="0"/>
              <a:t>7/26/2024</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7/26/2024</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7/26/2024</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7/26/2024</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7/26/2024</a:t>
            </a:fld>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endParaRPr lang="en-US"/>
          </a:p>
        </p:txBody>
      </p:sp>
      <p:sp>
        <p:nvSpPr>
          <p:cNvPr id="4" name="Date Placeholder 3"/>
          <p:cNvSpPr>
            <a:spLocks noGrp="1"/>
          </p:cNvSpPr>
          <p:nvPr>
            <p:ph type="dt" sz="half" idx="10"/>
          </p:nvPr>
        </p:nvSpPr>
        <p:spPr/>
        <p:txBody>
          <a:bodyPr/>
          <a:lstStyle/>
          <a:p>
            <a:fld id="{9A198C9B-0587-4A1E-9E03-E4C9FE222F08}" type="datetime1">
              <a:rPr lang="en-US" smtClean="0"/>
              <a:t>7/26/2024</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rgbClr val="003865"/>
                </a:solidFill>
              </a:defRPr>
            </a:lvl1pPr>
          </a:lstStyle>
          <a:p>
            <a:fld id="{37C3B6E0-E413-4EA2-9B23-AF69A1623F89}" type="datetime1">
              <a:rPr lang="en-US" smtClean="0"/>
              <a:pPr/>
              <a:t>7/26/2024</a:t>
            </a:fld>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r>
              <a:rPr lang="en-US" dirty="0"/>
              <a:t>Minnesota Department of Administration | mn.gov/admin</a:t>
            </a:r>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rgbClr val="003865"/>
                </a:solidFill>
              </a:defRPr>
            </a:lvl1pPr>
          </a:lstStyle>
          <a:p>
            <a:fld id="{438A7556-21FA-4204-9DD6-1F6FDEC2C796}" type="datetime1">
              <a:rPr lang="en-US" smtClean="0"/>
              <a:pPr/>
              <a:t>7/26/2024</a:t>
            </a:fld>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r>
              <a:rPr lang="en-US" dirty="0"/>
              <a:t>Minnesota Department of Administration | mn.gov/admin</a:t>
            </a:r>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rgbClr val="003865"/>
                </a:solidFill>
              </a:defRPr>
            </a:lvl1pPr>
          </a:lstStyle>
          <a:p>
            <a:fld id="{0EB49D9C-C4C1-46A9-AED8-599F8B47287F}" type="datetime1">
              <a:rPr lang="en-US" smtClean="0"/>
              <a:pPr/>
              <a:t>7/26/2024</a:t>
            </a:fld>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r>
              <a:rPr lang="en-US" dirty="0"/>
              <a:t>Minnesota Department of Administration | mn.gov/admin</a:t>
            </a:r>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7/26/2024</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466A75E6-E45B-4C5D-981E-7C8ED0C72F5D}" type="datetime1">
              <a:rPr lang="en-US" smtClean="0"/>
              <a:t>7/26/2024</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dirty="0"/>
              <a:t>Minnesota Department of Administration | mn.gov/admin</a:t>
            </a:r>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rgbClr val="003865"/>
                </a:solidFill>
              </a:defRPr>
            </a:lvl1pPr>
          </a:lstStyle>
          <a:p>
            <a:fld id="{F8B25D9D-5365-41CD-BF43-4FFFCBF4BBDA}" type="datetime1">
              <a:rPr lang="en-US" smtClean="0"/>
              <a:pPr/>
              <a:t>7/26/2024</a:t>
            </a:fld>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r>
              <a:rPr lang="en-US" dirty="0"/>
              <a:t>Minnesota Department of Administration | mn.gov/admin</a:t>
            </a:r>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rgbClr val="003865"/>
                </a:solidFill>
              </a:defRPr>
            </a:lvl1pPr>
          </a:lstStyle>
          <a:p>
            <a:fld id="{8CC894EF-7DC0-4B7C-83F8-29D989AA60F6}" type="datetime1">
              <a:rPr lang="en-US" smtClean="0"/>
              <a:pPr/>
              <a:t>7/26/2024</a:t>
            </a:fld>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r>
              <a:rPr lang="en-US" dirty="0"/>
              <a:t>Minnesota Department of Administration | mn.gov/admin</a:t>
            </a:r>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578DBCF0-11C3-4F19-90D9-2EE7F00784FE}" type="datetime1">
              <a:rPr lang="en-US" smtClean="0"/>
              <a:t>7/26/2024</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7/26/2024</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dirty="0"/>
              <a:t>Minnesota Department of Administration </a:t>
            </a:r>
            <a:r>
              <a:rPr lang="en-US" dirty="0">
                <a:solidFill>
                  <a:srgbClr val="78BE21"/>
                </a:solidFill>
              </a:rPr>
              <a:t>|</a:t>
            </a:r>
            <a:r>
              <a:rPr lang="en-US" dirty="0"/>
              <a:t> mn.gov/admin</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7172" y="595565"/>
            <a:ext cx="3867920" cy="46024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466A75E6-E45B-4C5D-981E-7C8ED0C72F5D}" type="datetime1">
              <a:rPr lang="en-US" smtClean="0"/>
              <a:pPr/>
              <a:t>7/26/2024</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dirty="0"/>
              <a:t>Minnesota Department of Administration </a:t>
            </a:r>
            <a:r>
              <a:rPr lang="en-US" dirty="0">
                <a:solidFill>
                  <a:schemeClr val="accent1"/>
                </a:solidFill>
              </a:rPr>
              <a:t>|</a:t>
            </a:r>
            <a:r>
              <a:rPr lang="en-US" dirty="0"/>
              <a:t> mn.gov/admin</a:t>
            </a: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fld id="{A8CA1A9B-139F-4606-AD0A-F3253110DAE5}" type="datetime1">
              <a:rPr lang="en-US" smtClean="0"/>
              <a:t>7/26/2024</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7172" y="360301"/>
            <a:ext cx="3867920" cy="460249"/>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4D5D47-1752-4D84-8BFB-C2F71A34C932}" type="datetime1">
              <a:rPr lang="en-US" smtClean="0"/>
              <a:t>7/26/2024</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C198DD1-C477-482D-A126-3FBDD1778E48}" type="datetime1">
              <a:rPr lang="en-US" smtClean="0"/>
              <a:t>7/26/2024</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A198C9B-0587-4A1E-9E03-E4C9FE222F08}" type="datetime1">
              <a:rPr lang="en-US" smtClean="0"/>
              <a:t>7/26/2024</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bwMode="ltGray">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85A5BA-A5F9-4138-9E4B-FFD626F6437A}" type="datetime1">
              <a:rPr lang="en-US" smtClean="0"/>
              <a:t>7/26/2024</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7/26/2024</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b="0" i="0" u="none"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n.gov/admin/government/grant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revisor.mn.gov/statutes/cite/43a.38" TargetMode="External"/><Relationship Id="rId3" Type="http://schemas.openxmlformats.org/officeDocument/2006/relationships/hyperlink" Target="https://www.revisor.mn.gov/statutes/cite/10a.07" TargetMode="External"/><Relationship Id="rId7" Type="http://schemas.openxmlformats.org/officeDocument/2006/relationships/hyperlink" Target="https://www.revisor.mn.gov/statutes/cite/16c.04"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revisor.mn.gov/statutes/cite/16B.98" TargetMode="External"/><Relationship Id="rId5" Type="http://schemas.openxmlformats.org/officeDocument/2006/relationships/hyperlink" Target="https://www.revisor.mn.gov/statutes/cite/15.43" TargetMode="External"/><Relationship Id="rId4" Type="http://schemas.openxmlformats.org/officeDocument/2006/relationships/hyperlink" Target="https://www.revisor.mn.gov/statutes/cite/15.054" TargetMode="External"/><Relationship Id="rId9" Type="http://schemas.openxmlformats.org/officeDocument/2006/relationships/hyperlink" Target="https://www.revisor.mn.gov/statutes/cite/471.87"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n.gov/mmb-stat/policies/1445-codeofethicalconduct.pdf"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9.sv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www.revisor.mn.gov/statutes/cite/10A" TargetMode="External"/><Relationship Id="rId1" Type="http://schemas.openxmlformats.org/officeDocument/2006/relationships/slideLayout" Target="../slideLayouts/slideLayout6.xml"/><Relationship Id="rId4" Type="http://schemas.openxmlformats.org/officeDocument/2006/relationships/image" Target="../media/image16.svg"/></Relationships>
</file>

<file path=ppt/slides/_rels/slide8.xml.rels><?xml version="1.0" encoding="UTF-8" standalone="yes"?>
<Relationships xmlns="http://schemas.openxmlformats.org/package/2006/relationships"><Relationship Id="rId3" Type="http://schemas.openxmlformats.org/officeDocument/2006/relationships/hyperlink" Target="https://mn.gov/admin/government/grants/training/" TargetMode="External"/><Relationship Id="rId2" Type="http://schemas.openxmlformats.org/officeDocument/2006/relationships/hyperlink" Target="https://mn.gov/admin/government/grants/policies-statutes-forms/" TargetMode="External"/><Relationship Id="rId1" Type="http://schemas.openxmlformats.org/officeDocument/2006/relationships/slideLayout" Target="../slideLayouts/slideLayout6.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hyperlink" Target="https://mn.gov/admin/government/grant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0" y="4148808"/>
            <a:ext cx="12192000" cy="1199223"/>
          </a:xfrm>
        </p:spPr>
        <p:txBody>
          <a:bodyPr/>
          <a:lstStyle/>
          <a:p>
            <a:r>
              <a:rPr lang="en-US" b="1" dirty="0">
                <a:latin typeface="Arial"/>
                <a:cs typeface="Arial"/>
              </a:rPr>
              <a:t>Conflict of Interest in Grantmaking</a:t>
            </a:r>
            <a:endParaRPr lang="en-US" dirty="0"/>
          </a:p>
        </p:txBody>
      </p:sp>
      <p:sp>
        <p:nvSpPr>
          <p:cNvPr id="2" name="TextBox 1">
            <a:extLst>
              <a:ext uri="{FF2B5EF4-FFF2-40B4-BE49-F238E27FC236}">
                <a16:creationId xmlns:a16="http://schemas.microsoft.com/office/drawing/2014/main" id="{04B02A4D-005F-B88D-6B11-41641E0BF3BE}"/>
              </a:ext>
            </a:extLst>
          </p:cNvPr>
          <p:cNvSpPr txBox="1"/>
          <p:nvPr/>
        </p:nvSpPr>
        <p:spPr>
          <a:xfrm>
            <a:off x="1065143" y="5499652"/>
            <a:ext cx="10061713" cy="1661993"/>
          </a:xfrm>
          <a:prstGeom prst="rect">
            <a:avLst/>
          </a:prstGeom>
          <a:noFill/>
        </p:spPr>
        <p:txBody>
          <a:bodyPr wrap="square" rtlCol="0">
            <a:spAutoFit/>
          </a:bodyPr>
          <a:lstStyle/>
          <a:p>
            <a:pPr algn="ctr"/>
            <a:r>
              <a:rPr lang="en-US" sz="2800" dirty="0">
                <a:solidFill>
                  <a:schemeClr val="accent1"/>
                </a:solidFill>
                <a:effectLst/>
                <a:latin typeface="Segoe UI" panose="020B0502040204020203" pitchFamily="34" charset="0"/>
                <a:ea typeface="Times New Roman" panose="02020603050405020304" pitchFamily="18" charset="0"/>
              </a:rPr>
              <a:t>Policy 08-01</a:t>
            </a:r>
            <a:endParaRPr lang="en-US" sz="2400" dirty="0">
              <a:solidFill>
                <a:srgbClr val="0D0D0D"/>
              </a:solidFill>
              <a:effectLst/>
              <a:latin typeface="Segoe UI" panose="020B0502040204020203" pitchFamily="34" charset="0"/>
              <a:ea typeface="Times New Roman" panose="02020603050405020304" pitchFamily="18" charset="0"/>
            </a:endParaRPr>
          </a:p>
          <a:p>
            <a:pPr algn="ctr"/>
            <a:endParaRPr lang="en-US" sz="2000" dirty="0">
              <a:solidFill>
                <a:srgbClr val="0D0D0D"/>
              </a:solidFill>
              <a:latin typeface="Segoe UI" panose="020B0502040204020203" pitchFamily="34" charset="0"/>
            </a:endParaRPr>
          </a:p>
          <a:p>
            <a:pPr algn="ctr"/>
            <a:r>
              <a:rPr lang="en-US" sz="2000" dirty="0">
                <a:solidFill>
                  <a:srgbClr val="0D0D0D"/>
                </a:solidFill>
                <a:latin typeface="Segoe UI" panose="020B0502040204020203" pitchFamily="34" charset="0"/>
              </a:rPr>
              <a:t>Samantha Shalda</a:t>
            </a:r>
          </a:p>
          <a:p>
            <a:pPr algn="ctr"/>
            <a:r>
              <a:rPr lang="en-US" sz="1400" dirty="0">
                <a:hlinkClick r:id="rId3"/>
              </a:rPr>
              <a:t>Office of Grants Management</a:t>
            </a:r>
            <a:endParaRPr lang="en-US" sz="1400" dirty="0"/>
          </a:p>
          <a:p>
            <a:pPr algn="ctr"/>
            <a:endParaRPr lang="en-US" sz="2000" dirty="0"/>
          </a:p>
        </p:txBody>
      </p:sp>
    </p:spTree>
    <p:extLst>
      <p:ext uri="{BB962C8B-B14F-4D97-AF65-F5344CB8AC3E}">
        <p14:creationId xmlns:p14="http://schemas.microsoft.com/office/powerpoint/2010/main" val="88396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8" name="Content Placeholder 7">
            <a:extLst>
              <a:ext uri="{FF2B5EF4-FFF2-40B4-BE49-F238E27FC236}">
                <a16:creationId xmlns:a16="http://schemas.microsoft.com/office/drawing/2014/main" id="{C29B9C39-F2AF-7540-65BA-CA5485280631}"/>
              </a:ext>
            </a:extLst>
          </p:cNvPr>
          <p:cNvSpPr>
            <a:spLocks noGrp="1"/>
          </p:cNvSpPr>
          <p:nvPr>
            <p:ph idx="1"/>
          </p:nvPr>
        </p:nvSpPr>
        <p:spPr/>
        <p:txBody>
          <a:bodyPr vert="horz" lIns="91440" tIns="45720" rIns="91440" bIns="45720" rtlCol="0" anchor="t">
            <a:normAutofit/>
          </a:bodyPr>
          <a:lstStyle/>
          <a:p>
            <a:r>
              <a:rPr lang="en-US" dirty="0"/>
              <a:t>Statutory provisions for conflict of interest apply to:</a:t>
            </a:r>
          </a:p>
          <a:p>
            <a:pPr lvl="1"/>
            <a:r>
              <a:rPr lang="en-US" dirty="0"/>
              <a:t>Process of grant award and administration</a:t>
            </a:r>
          </a:p>
          <a:p>
            <a:pPr lvl="1"/>
            <a:r>
              <a:rPr lang="en-US" dirty="0"/>
              <a:t>Roles of individuals involved in grant award and administration</a:t>
            </a:r>
          </a:p>
          <a:p>
            <a:pPr lvl="1"/>
            <a:r>
              <a:rPr lang="en-US" dirty="0"/>
              <a:t>Both state employees and others</a:t>
            </a:r>
          </a:p>
          <a:p>
            <a:pPr marL="457200" lvl="1" indent="0">
              <a:buNone/>
            </a:pPr>
            <a:r>
              <a:rPr lang="en-US" sz="2200" b="1"/>
              <a:t>Relevant</a:t>
            </a:r>
            <a:r>
              <a:rPr lang="en-US" sz="2200" b="1">
                <a:cs typeface="Calibri"/>
              </a:rPr>
              <a:t> statutes: </a:t>
            </a:r>
            <a:r>
              <a:rPr lang="en-US" sz="2200" b="1" dirty="0">
                <a:cs typeface="Calibri"/>
                <a:hlinkClick r:id="rId3"/>
              </a:rPr>
              <a:t>10A.07</a:t>
            </a:r>
            <a:r>
              <a:rPr lang="en-US" sz="2200" b="1">
                <a:cs typeface="Calibri"/>
              </a:rPr>
              <a:t>, </a:t>
            </a:r>
            <a:r>
              <a:rPr lang="en-US" sz="2200" b="1" dirty="0">
                <a:cs typeface="Calibri"/>
                <a:hlinkClick r:id="rId4"/>
              </a:rPr>
              <a:t>15.054</a:t>
            </a:r>
            <a:r>
              <a:rPr lang="en-US" sz="2200" b="1">
                <a:cs typeface="Calibri"/>
              </a:rPr>
              <a:t>, </a:t>
            </a:r>
            <a:r>
              <a:rPr lang="en-US" sz="2200" b="1" dirty="0">
                <a:cs typeface="Calibri"/>
                <a:hlinkClick r:id="rId5"/>
              </a:rPr>
              <a:t>15.43</a:t>
            </a:r>
            <a:r>
              <a:rPr lang="en-US" sz="2200" b="1">
                <a:cs typeface="Calibri"/>
              </a:rPr>
              <a:t>, </a:t>
            </a:r>
            <a:r>
              <a:rPr lang="en-US" sz="2200" b="1" dirty="0">
                <a:cs typeface="Calibri"/>
                <a:hlinkClick r:id="rId6"/>
              </a:rPr>
              <a:t>16B.98 Subd 2-3</a:t>
            </a:r>
            <a:r>
              <a:rPr lang="en-US" sz="2200" b="1">
                <a:cs typeface="Calibri"/>
              </a:rPr>
              <a:t>, </a:t>
            </a:r>
            <a:r>
              <a:rPr lang="en-US" sz="2200" b="1" dirty="0">
                <a:cs typeface="Calibri"/>
                <a:hlinkClick r:id="rId7"/>
              </a:rPr>
              <a:t>16C.04</a:t>
            </a:r>
            <a:r>
              <a:rPr lang="en-US" sz="2200" b="1">
                <a:cs typeface="Calibri"/>
              </a:rPr>
              <a:t>, </a:t>
            </a:r>
            <a:r>
              <a:rPr lang="en-US" sz="2200" b="1" dirty="0">
                <a:cs typeface="Calibri"/>
                <a:hlinkClick r:id="rId8"/>
              </a:rPr>
              <a:t>43A.38</a:t>
            </a:r>
            <a:r>
              <a:rPr lang="en-US" sz="2200" b="1">
                <a:cs typeface="Calibri"/>
              </a:rPr>
              <a:t>, </a:t>
            </a:r>
            <a:r>
              <a:rPr lang="en-US" sz="2200" b="1" dirty="0">
                <a:cs typeface="Calibri"/>
                <a:hlinkClick r:id="rId9"/>
              </a:rPr>
              <a:t>471.87</a:t>
            </a:r>
            <a:endParaRPr lang="en-US" b="1">
              <a:cs typeface="Calibri"/>
            </a:endParaRPr>
          </a:p>
          <a:p>
            <a:r>
              <a:rPr lang="en-US" sz="2400" dirty="0">
                <a:ea typeface="Times New Roman" panose="02020603050405020304" pitchFamily="18" charset="0"/>
                <a:cs typeface="Times New Roman" panose="02020603050405020304" pitchFamily="18" charset="0"/>
              </a:rPr>
              <a:t>Executive branch agencies, boards, councils, and task forces may have additional and unique statutes, rules, and policies related to conflict of interest</a:t>
            </a:r>
          </a:p>
          <a:p>
            <a:pPr lvl="1">
              <a:lnSpc>
                <a:spcPct val="107000"/>
              </a:lnSpc>
              <a:spcBef>
                <a:spcPts val="600"/>
              </a:spcBef>
              <a:spcAft>
                <a:spcPts val="600"/>
              </a:spcAft>
              <a:buSzPts val="1000"/>
              <a:tabLst>
                <a:tab pos="457200" algn="l"/>
              </a:tabLst>
            </a:pPr>
            <a:endParaRPr lang="en-US" sz="2000" dirty="0">
              <a:ea typeface="Times New Roman" panose="02020603050405020304" pitchFamily="18" charset="0"/>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7/26/2024</a:t>
            </a:fld>
            <a:endParaRPr lang="en-US" dirty="0"/>
          </a:p>
        </p:txBody>
      </p:sp>
      <p:sp>
        <p:nvSpPr>
          <p:cNvPr id="5" name="Footer Placeholder 4"/>
          <p:cNvSpPr>
            <a:spLocks noGrp="1"/>
          </p:cNvSpPr>
          <p:nvPr>
            <p:ph type="ftr" sz="quarter" idx="3"/>
          </p:nvPr>
        </p:nvSpPr>
        <p:spPr/>
        <p:txBody>
          <a:body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707543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p:txBody>
          <a:bodyPr/>
          <a:lstStyle/>
          <a:p>
            <a:r>
              <a:rPr lang="en-US" dirty="0"/>
              <a:t>Policy 08-01 Overview</a:t>
            </a:r>
          </a:p>
        </p:txBody>
      </p:sp>
      <p:sp>
        <p:nvSpPr>
          <p:cNvPr id="7" name="Content Placeholder 2"/>
          <p:cNvSpPr>
            <a:spLocks noGrp="1"/>
          </p:cNvSpPr>
          <p:nvPr>
            <p:ph idx="1"/>
          </p:nvPr>
        </p:nvSpPr>
        <p:spPr>
          <a:xfrm>
            <a:off x="838200" y="2077254"/>
            <a:ext cx="6408174" cy="3751943"/>
          </a:xfrm>
        </p:spPr>
        <p:txBody>
          <a:bodyPr vert="horz" lIns="91440" tIns="45720" rIns="91440" bIns="45720" rtlCol="0" anchor="t">
            <a:normAutofit fontScale="85000" lnSpcReduction="20000"/>
          </a:bodyPr>
          <a:lstStyle/>
          <a:p>
            <a:r>
              <a:rPr lang="en-US" sz="2000" b="1" dirty="0"/>
              <a:t>Requires</a:t>
            </a:r>
            <a:r>
              <a:rPr lang="en-US" sz="2000" dirty="0"/>
              <a:t> Minnesota state agencies, executive branch boards, committees, authorities, task forces, and councils to deliberately avoid conflicts of interest at both the individual and organizational levels. </a:t>
            </a:r>
            <a:endParaRPr lang="en-US" sz="2000" dirty="0">
              <a:cs typeface="Calibri"/>
            </a:endParaRPr>
          </a:p>
          <a:p>
            <a:r>
              <a:rPr lang="en-US" sz="2000" b="1" dirty="0"/>
              <a:t>Highlights</a:t>
            </a:r>
            <a:r>
              <a:rPr lang="en-US" sz="2000" dirty="0"/>
              <a:t> transparency as a guiding principle.  </a:t>
            </a:r>
            <a:endParaRPr lang="en-US" sz="2000" dirty="0">
              <a:cs typeface="Calibri"/>
            </a:endParaRPr>
          </a:p>
          <a:p>
            <a:r>
              <a:rPr lang="en-US" sz="2000" b="1" dirty="0"/>
              <a:t>Identifies</a:t>
            </a:r>
            <a:r>
              <a:rPr lang="en-US" sz="2000" dirty="0"/>
              <a:t> the scope and minimum requirements of grant process type </a:t>
            </a:r>
            <a:endParaRPr lang="en-US" sz="2000" dirty="0">
              <a:cs typeface="Calibri"/>
            </a:endParaRPr>
          </a:p>
          <a:p>
            <a:r>
              <a:rPr lang="en-US" sz="2000" b="1" dirty="0"/>
              <a:t>Provides</a:t>
            </a:r>
            <a:r>
              <a:rPr lang="en-US" sz="2000" dirty="0"/>
              <a:t> definitions and procedure steps  </a:t>
            </a:r>
            <a:endParaRPr lang="en-US" sz="2000" dirty="0">
              <a:cs typeface="Calibri"/>
            </a:endParaRPr>
          </a:p>
          <a:p>
            <a:pPr marL="0" lvl="0" indent="0">
              <a:buNone/>
            </a:pPr>
            <a:r>
              <a:rPr lang="en-US" sz="2400" dirty="0"/>
              <a:t>*</a:t>
            </a:r>
            <a:r>
              <a:rPr lang="en-US" sz="2000" dirty="0"/>
              <a:t>The Conflict of Interest Policy for State Grant-Making Policy 08-01 incorporates the requirements of </a:t>
            </a:r>
            <a:r>
              <a:rPr lang="en-US" sz="2000" u="sng" dirty="0">
                <a:solidFill>
                  <a:srgbClr val="0000FF"/>
                </a:solidFill>
                <a:effectLst/>
                <a:latin typeface="Calibri"/>
                <a:ea typeface="Calibri" panose="020F0502020204030204" pitchFamily="34" charset="0"/>
                <a:cs typeface="Calibri"/>
                <a:hlinkClick r:id="rId3"/>
              </a:rPr>
              <a:t>HR/LR Policy #1445 Code of Ethical Conduct</a:t>
            </a:r>
            <a:endParaRPr lang="en-US" sz="2400" dirty="0">
              <a:latin typeface="Calibri"/>
              <a:cs typeface="Calibri"/>
            </a:endParaRPr>
          </a:p>
          <a:p>
            <a:pPr marL="342900" marR="0" lvl="0" indent="-342900">
              <a:lnSpc>
                <a:spcPct val="107000"/>
              </a:lnSpc>
              <a:spcBef>
                <a:spcPts val="0"/>
              </a:spcBef>
              <a:spcAft>
                <a:spcPts val="600"/>
              </a:spcAft>
              <a:buFont typeface="+mj-lt"/>
              <a:buAutoNum type="arabicPeriod"/>
              <a:tabLst>
                <a:tab pos="457200" algn="l"/>
              </a:tabLst>
            </a:pPr>
            <a:endParaRPr lang="en-US" sz="1800" dirty="0"/>
          </a:p>
        </p:txBody>
      </p:sp>
      <p:sp>
        <p:nvSpPr>
          <p:cNvPr id="4" name="Date Placeholder 3"/>
          <p:cNvSpPr>
            <a:spLocks noGrp="1"/>
          </p:cNvSpPr>
          <p:nvPr>
            <p:ph type="dt" sz="half" idx="10"/>
          </p:nvPr>
        </p:nvSpPr>
        <p:spPr/>
        <p:txBody>
          <a:bodyPr/>
          <a:lstStyle/>
          <a:p>
            <a:fld id="{824D5D47-1752-4D84-8BFB-C2F71A34C932}" type="datetime1">
              <a:rPr lang="en-US" smtClean="0"/>
              <a:t>7/26/2024</a:t>
            </a:fld>
            <a:endParaRPr lang="en-US" dirty="0"/>
          </a:p>
        </p:txBody>
      </p:sp>
      <p:sp>
        <p:nvSpPr>
          <p:cNvPr id="5" name="Footer Placeholder 4"/>
          <p:cNvSpPr>
            <a:spLocks noGrp="1"/>
          </p:cNvSpPr>
          <p:nvPr>
            <p:ph type="ftr" sz="quarter" idx="3"/>
          </p:nvPr>
        </p:nvSpPr>
        <p:spPr/>
        <p:txBody>
          <a:body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pic>
        <p:nvPicPr>
          <p:cNvPr id="1026" name="Picture 2" descr="Customer review with solid fill">
            <a:extLst>
              <a:ext uri="{FF2B5EF4-FFF2-40B4-BE49-F238E27FC236}">
                <a16:creationId xmlns:a16="http://schemas.microsoft.com/office/drawing/2014/main" id="{7CB66EC0-3FD8-AE0F-15D7-ADA4E056500A}"/>
              </a:ext>
            </a:extLst>
          </p:cNvPr>
          <p:cNvPicPr>
            <a:picLocks noChangeAspect="1" noChangeArrowheads="1"/>
          </p:cNvPicPr>
          <p:nvPr/>
        </p:nvPicPr>
        <p:blipFill>
          <a:blip r:embed="rId4">
            <a:extLst>
              <a:ext uri="{96DAC541-7B7A-43D3-8B79-37D633B846F1}">
                <asvg:svgBlip xmlns:asvg="http://schemas.microsoft.com/office/drawing/2016/SVG/main" r:embed="rId5"/>
              </a:ext>
            </a:extLst>
          </a:blip>
          <a:srcRect/>
          <a:stretch>
            <a:fillRect/>
          </a:stretch>
        </p:blipFill>
        <p:spPr bwMode="auto">
          <a:xfrm>
            <a:off x="8062332" y="1882774"/>
            <a:ext cx="36576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966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p:txBody>
          <a:bodyPr/>
          <a:lstStyle/>
          <a:p>
            <a:r>
              <a:rPr lang="en-US" dirty="0"/>
              <a:t>Guiding Principles</a:t>
            </a:r>
          </a:p>
        </p:txBody>
      </p:sp>
      <p:sp>
        <p:nvSpPr>
          <p:cNvPr id="7" name="Content Placeholder 2"/>
          <p:cNvSpPr>
            <a:spLocks noGrp="1"/>
          </p:cNvSpPr>
          <p:nvPr>
            <p:ph idx="1"/>
          </p:nvPr>
        </p:nvSpPr>
        <p:spPr>
          <a:xfrm>
            <a:off x="838199" y="1631228"/>
            <a:ext cx="6078795" cy="4780541"/>
          </a:xfrm>
        </p:spPr>
        <p:txBody>
          <a:bodyPr>
            <a:normAutofit fontScale="85000" lnSpcReduction="20000"/>
          </a:bodyPr>
          <a:lstStyle/>
          <a:p>
            <a:pPr marL="285750" indent="-285750">
              <a:buFont typeface="+mj-lt"/>
              <a:buAutoNum type="romanUcPeriod"/>
            </a:pPr>
            <a:r>
              <a:rPr lang="en-US" dirty="0"/>
              <a:t>Minnesota state agencies, executive branch boards, committees, authorities, task forces, and councils must work to:</a:t>
            </a:r>
          </a:p>
          <a:p>
            <a:pPr lvl="1"/>
            <a:r>
              <a:rPr lang="en-US" dirty="0"/>
              <a:t>Deliberately avoid conflicts of interest related to grant-making and grant administration at both the individual and organizational levels. </a:t>
            </a:r>
          </a:p>
          <a:p>
            <a:pPr lvl="1"/>
            <a:r>
              <a:rPr lang="en-US" dirty="0"/>
              <a:t>Proactively communicate and take steps to address, resolve, and document conflicts of interest as they arise</a:t>
            </a:r>
          </a:p>
          <a:p>
            <a:pPr marL="285750" indent="-285750">
              <a:buFont typeface="+mj-lt"/>
              <a:buAutoNum type="romanUcPeriod"/>
            </a:pPr>
            <a:r>
              <a:rPr lang="en-US" dirty="0"/>
              <a:t>When a conflict of interest concerning state grant-making exists, transparency shall be the guiding principle in addressing it:</a:t>
            </a:r>
          </a:p>
          <a:p>
            <a:pPr lvl="1"/>
            <a:r>
              <a:rPr lang="en-US" sz="2400" dirty="0"/>
              <a:t>Executive branch agencies can consult with their agency’s ethics officer as an appropriate resource when needed</a:t>
            </a:r>
            <a:endParaRPr lang="en-US" dirty="0"/>
          </a:p>
          <a:p>
            <a:pPr marL="285750" marR="0" lvl="0" indent="-285750" algn="l" defTabSz="914400" rtl="0" eaLnBrk="1" fontAlgn="auto" latinLnBrk="0" hangingPunct="1">
              <a:lnSpc>
                <a:spcPct val="100000"/>
              </a:lnSpc>
              <a:spcBef>
                <a:spcPts val="0"/>
              </a:spcBef>
              <a:spcAft>
                <a:spcPts val="0"/>
              </a:spcAft>
              <a:buClrTx/>
              <a:buSzTx/>
              <a:buFont typeface="+mj-lt"/>
              <a:buAutoNum type="romanUcPeriod"/>
              <a:tabLst/>
              <a:defRPr/>
            </a:pPr>
            <a:r>
              <a:rPr lang="en-US" dirty="0"/>
              <a:t>Be aware, be thoughtful, embrace transparency</a:t>
            </a:r>
          </a:p>
          <a:p>
            <a:pPr marL="0" indent="0">
              <a:buNone/>
            </a:pPr>
            <a:endParaRPr lang="en-US" dirty="0"/>
          </a:p>
        </p:txBody>
      </p:sp>
      <p:pic>
        <p:nvPicPr>
          <p:cNvPr id="8" name="Picture 7" descr="Compass outline"/>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21536" y="1395701"/>
            <a:ext cx="4530898" cy="4530898"/>
          </a:xfrm>
          <a:prstGeom prst="rect">
            <a:avLst/>
          </a:prstGeom>
        </p:spPr>
      </p:pic>
      <p:sp>
        <p:nvSpPr>
          <p:cNvPr id="4" name="Date Placeholder 3"/>
          <p:cNvSpPr>
            <a:spLocks noGrp="1"/>
          </p:cNvSpPr>
          <p:nvPr>
            <p:ph type="dt" sz="half" idx="10"/>
          </p:nvPr>
        </p:nvSpPr>
        <p:spPr/>
        <p:txBody>
          <a:bodyPr/>
          <a:lstStyle/>
          <a:p>
            <a:fld id="{824D5D47-1752-4D84-8BFB-C2F71A34C932}" type="datetime1">
              <a:rPr lang="en-US" smtClean="0"/>
              <a:t>7/26/2024</a:t>
            </a:fld>
            <a:endParaRPr lang="en-US" dirty="0"/>
          </a:p>
        </p:txBody>
      </p:sp>
      <p:sp>
        <p:nvSpPr>
          <p:cNvPr id="5" name="Footer Placeholder 4"/>
          <p:cNvSpPr>
            <a:spLocks noGrp="1"/>
          </p:cNvSpPr>
          <p:nvPr>
            <p:ph type="ftr" sz="quarter" idx="3"/>
          </p:nvPr>
        </p:nvSpPr>
        <p:spPr/>
        <p:txBody>
          <a:body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2507084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p:txBody>
          <a:bodyPr/>
          <a:lstStyle/>
          <a:p>
            <a:r>
              <a:rPr lang="en-US" dirty="0"/>
              <a:t>What is a conflict of interest?</a:t>
            </a:r>
          </a:p>
        </p:txBody>
      </p:sp>
      <p:sp>
        <p:nvSpPr>
          <p:cNvPr id="7" name="Content Placeholder 2"/>
          <p:cNvSpPr>
            <a:spLocks noGrp="1"/>
          </p:cNvSpPr>
          <p:nvPr>
            <p:ph idx="1"/>
          </p:nvPr>
        </p:nvSpPr>
        <p:spPr>
          <a:xfrm>
            <a:off x="838200" y="1940934"/>
            <a:ext cx="10660320" cy="4125570"/>
          </a:xfrm>
        </p:spPr>
        <p:txBody>
          <a:bodyPr vert="horz" lIns="91440" tIns="45720" rIns="91440" bIns="45720" rtlCol="0" anchor="t">
            <a:normAutofit fontScale="85000" lnSpcReduction="20000"/>
          </a:bodyPr>
          <a:lstStyle/>
          <a:p>
            <a:pPr marL="342900" indent="-342900">
              <a:lnSpc>
                <a:spcPct val="107000"/>
              </a:lnSpc>
              <a:spcBef>
                <a:spcPts val="0"/>
              </a:spcBef>
              <a:spcAft>
                <a:spcPts val="600"/>
              </a:spcAft>
              <a:tabLst>
                <a:tab pos="457200" algn="l"/>
              </a:tabLst>
            </a:pPr>
            <a:r>
              <a:rPr lang="en-US" sz="2400" dirty="0">
                <a:ea typeface="Times New Roman" panose="02020603050405020304" pitchFamily="18" charset="0"/>
                <a:cs typeface="Calibri"/>
              </a:rPr>
              <a:t>Can exist even if no unethical, improper, or illegal act results from it</a:t>
            </a:r>
            <a:endParaRPr lang="en-US" sz="2400" b="1" dirty="0">
              <a:ea typeface="Times New Roman" panose="02020603050405020304" pitchFamily="18" charset="0"/>
              <a:cs typeface="Times New Roman"/>
            </a:endParaRPr>
          </a:p>
          <a:p>
            <a:pPr marL="342900" indent="-342900">
              <a:lnSpc>
                <a:spcPct val="107000"/>
              </a:lnSpc>
              <a:spcBef>
                <a:spcPts val="0"/>
              </a:spcBef>
              <a:spcAft>
                <a:spcPts val="600"/>
              </a:spcAft>
              <a:tabLst>
                <a:tab pos="457200" algn="l"/>
              </a:tabLst>
            </a:pPr>
            <a:r>
              <a:rPr lang="en-US" sz="2400" dirty="0">
                <a:ea typeface="Times New Roman" panose="02020603050405020304" pitchFamily="18" charset="0"/>
                <a:cs typeface="Times New Roman"/>
              </a:rPr>
              <a:t>Actual or potential duty or loyalty to more than one </a:t>
            </a:r>
            <a:r>
              <a:rPr lang="en-US" sz="2400" b="1" dirty="0">
                <a:ea typeface="Times New Roman" panose="02020603050405020304" pitchFamily="18" charset="0"/>
                <a:cs typeface="Times New Roman"/>
              </a:rPr>
              <a:t>organization </a:t>
            </a:r>
            <a:r>
              <a:rPr lang="en-US" sz="2400" dirty="0">
                <a:ea typeface="Times New Roman" panose="02020603050405020304" pitchFamily="18" charset="0"/>
                <a:cs typeface="Times New Roman"/>
              </a:rPr>
              <a:t>and the competing duties or loyalties may result in adverse actions to one or both parties</a:t>
            </a:r>
            <a:endParaRPr lang="en-US"/>
          </a:p>
          <a:p>
            <a:pPr marL="800100" lvl="1">
              <a:lnSpc>
                <a:spcPct val="107000"/>
              </a:lnSpc>
              <a:spcBef>
                <a:spcPts val="0"/>
              </a:spcBef>
              <a:spcAft>
                <a:spcPts val="600"/>
              </a:spcAft>
              <a:tabLst>
                <a:tab pos="457200" algn="l"/>
              </a:tabLst>
            </a:pPr>
            <a:r>
              <a:rPr lang="en-US" sz="2000" dirty="0">
                <a:cs typeface="Calibri"/>
              </a:rPr>
              <a:t>Actual: when a person's decision or action would compromise a duty to a party without taking immediate action to eliminate the conflict.</a:t>
            </a:r>
          </a:p>
          <a:p>
            <a:pPr marL="800100" lvl="1">
              <a:lnSpc>
                <a:spcPct val="107000"/>
              </a:lnSpc>
              <a:spcBef>
                <a:spcPts val="0"/>
              </a:spcBef>
              <a:spcAft>
                <a:spcPts val="600"/>
              </a:spcAft>
              <a:tabLst>
                <a:tab pos="457200" algn="l"/>
              </a:tabLst>
            </a:pPr>
            <a:r>
              <a:rPr lang="en-US" sz="2000" dirty="0">
                <a:cs typeface="Calibri"/>
              </a:rPr>
              <a:t>Potential: if a person has a relationship, affiliation, or other interest that could create an inappropriate influence if the person is called on to decide or recommendation that would affect one or more of the relationships, affiliations, or interests</a:t>
            </a:r>
          </a:p>
          <a:p>
            <a:pPr marL="342900" indent="-342900">
              <a:lnSpc>
                <a:spcPct val="107000"/>
              </a:lnSpc>
              <a:spcBef>
                <a:spcPts val="0"/>
              </a:spcBef>
              <a:spcAft>
                <a:spcPts val="600"/>
              </a:spcAft>
              <a:tabLst>
                <a:tab pos="457200" algn="l"/>
              </a:tabLst>
            </a:pPr>
            <a:r>
              <a:rPr lang="en-US" sz="2400" b="1" dirty="0">
                <a:ea typeface="Times New Roman" panose="02020603050405020304" pitchFamily="18" charset="0"/>
                <a:cs typeface="Times New Roman"/>
              </a:rPr>
              <a:t>Individual </a:t>
            </a:r>
            <a:r>
              <a:rPr lang="en-US" sz="2400" dirty="0">
                <a:ea typeface="Times New Roman" panose="02020603050405020304" pitchFamily="18" charset="0"/>
                <a:cs typeface="Times New Roman"/>
              </a:rPr>
              <a:t>conflict of interest can be if a state employee or reviewer:</a:t>
            </a:r>
          </a:p>
          <a:p>
            <a:pPr marL="800100" lvl="1" indent="-342900">
              <a:lnSpc>
                <a:spcPct val="107000"/>
              </a:lnSpc>
              <a:spcBef>
                <a:spcPts val="0"/>
              </a:spcBef>
              <a:spcAft>
                <a:spcPts val="600"/>
              </a:spcAft>
              <a:tabLst>
                <a:tab pos="457200" algn="l"/>
              </a:tabLst>
            </a:pPr>
            <a:r>
              <a:rPr lang="en-US" sz="2000" dirty="0">
                <a:ea typeface="Times New Roman" panose="02020603050405020304" pitchFamily="18" charset="0"/>
                <a:cs typeface="Times New Roman"/>
              </a:rPr>
              <a:t>uses status to obtain special advantage with grantee or applicant;</a:t>
            </a:r>
          </a:p>
          <a:p>
            <a:pPr marL="800100" lvl="1" indent="-342900">
              <a:lnSpc>
                <a:spcPct val="107000"/>
              </a:lnSpc>
              <a:spcBef>
                <a:spcPts val="0"/>
              </a:spcBef>
              <a:spcAft>
                <a:spcPts val="600"/>
              </a:spcAft>
              <a:tabLst>
                <a:tab pos="457200" algn="l"/>
              </a:tabLst>
            </a:pPr>
            <a:r>
              <a:rPr lang="en-US" sz="2000" dirty="0">
                <a:ea typeface="Times New Roman" panose="02020603050405020304" pitchFamily="18" charset="0"/>
                <a:cs typeface="Times New Roman"/>
              </a:rPr>
              <a:t>receives or accepts value from grantee or applicant;</a:t>
            </a:r>
          </a:p>
          <a:p>
            <a:pPr marL="800100" lvl="1" indent="-342900">
              <a:lnSpc>
                <a:spcPct val="107000"/>
              </a:lnSpc>
              <a:spcBef>
                <a:spcPts val="0"/>
              </a:spcBef>
              <a:spcAft>
                <a:spcPts val="600"/>
              </a:spcAft>
              <a:tabLst>
                <a:tab pos="457200" algn="l"/>
              </a:tabLst>
            </a:pPr>
            <a:r>
              <a:rPr lang="en-US" sz="2000" dirty="0">
                <a:ea typeface="Times New Roman" panose="02020603050405020304" pitchFamily="18" charset="0"/>
                <a:cs typeface="Times New Roman"/>
              </a:rPr>
              <a:t>is an employee or board member of a grantee or applicant; or is an immediate family member of an owner, employee, or board member</a:t>
            </a:r>
          </a:p>
          <a:p>
            <a:pPr marL="342900" indent="-342900">
              <a:lnSpc>
                <a:spcPct val="107000"/>
              </a:lnSpc>
              <a:spcBef>
                <a:spcPts val="0"/>
              </a:spcBef>
              <a:spcAft>
                <a:spcPts val="600"/>
              </a:spcAft>
              <a:tabLst>
                <a:tab pos="457200" algn="l"/>
              </a:tabLst>
            </a:pPr>
            <a:endParaRPr lang="en-US" sz="2400" dirty="0">
              <a:cs typeface="Calibri"/>
            </a:endParaRPr>
          </a:p>
          <a:p>
            <a:pPr marR="0" lvl="1">
              <a:tabLst>
                <a:tab pos="457200" algn="l"/>
              </a:tabLst>
            </a:pPr>
            <a:endParaRPr lang="en-US" sz="1800" dirty="0">
              <a:solidFill>
                <a:srgbClr val="0D0D0D"/>
              </a:solidFill>
              <a:cs typeface="Calibri"/>
            </a:endParaRPr>
          </a:p>
        </p:txBody>
      </p:sp>
      <p:sp>
        <p:nvSpPr>
          <p:cNvPr id="4" name="Date Placeholder 3"/>
          <p:cNvSpPr>
            <a:spLocks noGrp="1"/>
          </p:cNvSpPr>
          <p:nvPr>
            <p:ph type="dt" sz="half" idx="10"/>
          </p:nvPr>
        </p:nvSpPr>
        <p:spPr/>
        <p:txBody>
          <a:bodyPr/>
          <a:lstStyle/>
          <a:p>
            <a:fld id="{824D5D47-1752-4D84-8BFB-C2F71A34C932}" type="datetime1">
              <a:rPr lang="en-US" smtClean="0"/>
              <a:t>7/26/2024</a:t>
            </a:fld>
            <a:endParaRPr lang="en-US" dirty="0"/>
          </a:p>
        </p:txBody>
      </p:sp>
      <p:sp>
        <p:nvSpPr>
          <p:cNvPr id="5" name="Footer Placeholder 4"/>
          <p:cNvSpPr>
            <a:spLocks noGrp="1"/>
          </p:cNvSpPr>
          <p:nvPr>
            <p:ph type="ftr" sz="quarter" idx="3"/>
          </p:nvPr>
        </p:nvSpPr>
        <p:spPr/>
        <p:txBody>
          <a:body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1284036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FA3B5-2BFD-2BCF-8629-A8C309173B0C}"/>
              </a:ext>
            </a:extLst>
          </p:cNvPr>
          <p:cNvSpPr>
            <a:spLocks noGrp="1"/>
          </p:cNvSpPr>
          <p:nvPr>
            <p:ph type="title"/>
          </p:nvPr>
        </p:nvSpPr>
        <p:spPr/>
        <p:txBody>
          <a:bodyPr/>
          <a:lstStyle/>
          <a:p>
            <a:r>
              <a:rPr lang="en-US" dirty="0">
                <a:cs typeface="Calibri"/>
              </a:rPr>
              <a:t>What processes are covered?</a:t>
            </a:r>
            <a:endParaRPr lang="en-US" dirty="0"/>
          </a:p>
        </p:txBody>
      </p:sp>
      <p:sp>
        <p:nvSpPr>
          <p:cNvPr id="3" name="Content Placeholder 2">
            <a:extLst>
              <a:ext uri="{FF2B5EF4-FFF2-40B4-BE49-F238E27FC236}">
                <a16:creationId xmlns:a16="http://schemas.microsoft.com/office/drawing/2014/main" id="{A6083B6E-E8CA-7E04-767B-9D39B14F7E27}"/>
              </a:ext>
            </a:extLst>
          </p:cNvPr>
          <p:cNvSpPr>
            <a:spLocks noGrp="1"/>
          </p:cNvSpPr>
          <p:nvPr>
            <p:ph sz="half" idx="1"/>
          </p:nvPr>
        </p:nvSpPr>
        <p:spPr/>
        <p:txBody>
          <a:bodyPr vert="horz" lIns="91440" tIns="45720" rIns="91440" bIns="45720" rtlCol="0" anchor="t">
            <a:normAutofit fontScale="85000" lnSpcReduction="20000"/>
          </a:bodyPr>
          <a:lstStyle/>
          <a:p>
            <a:pPr marL="457200" indent="-457200">
              <a:buAutoNum type="arabicPeriod"/>
            </a:pPr>
            <a:r>
              <a:rPr lang="en-US" dirty="0">
                <a:cs typeface="Calibri"/>
              </a:rPr>
              <a:t>Competitive grant-making</a:t>
            </a:r>
          </a:p>
          <a:p>
            <a:pPr marL="800100" lvl="1" indent="-342900">
              <a:buFont typeface="Calibri" panose="020B0604020202020204" pitchFamily="34" charset="0"/>
              <a:buChar char="-"/>
            </a:pPr>
            <a:r>
              <a:rPr lang="en-US" dirty="0">
                <a:cs typeface="Calibri"/>
              </a:rPr>
              <a:t>Developing grant Requests for Proposals (RFPs) </a:t>
            </a:r>
          </a:p>
          <a:p>
            <a:pPr marL="800100" lvl="1" indent="-342900">
              <a:buFont typeface="Calibri" panose="020B0604020202020204" pitchFamily="34" charset="0"/>
              <a:buChar char="-"/>
            </a:pPr>
            <a:r>
              <a:rPr lang="en-US" dirty="0">
                <a:cs typeface="Calibri"/>
              </a:rPr>
              <a:t>Reviewing and evaluating proposal responses</a:t>
            </a:r>
          </a:p>
          <a:p>
            <a:pPr marL="0" indent="0">
              <a:buNone/>
            </a:pPr>
            <a:r>
              <a:rPr lang="en-US" dirty="0">
                <a:cs typeface="Calibri"/>
              </a:rPr>
              <a:t>2. Grant administration</a:t>
            </a:r>
          </a:p>
          <a:p>
            <a:pPr marL="800100" lvl="1" indent="-342900">
              <a:buFont typeface="Calibri" panose="020B0604020202020204" pitchFamily="34" charset="0"/>
              <a:buChar char="-"/>
            </a:pPr>
            <a:r>
              <a:rPr lang="en-US" dirty="0">
                <a:cs typeface="Calibri"/>
              </a:rPr>
              <a:t>Awarding a grant</a:t>
            </a:r>
          </a:p>
          <a:p>
            <a:pPr marL="800100" lvl="1" indent="-342900">
              <a:buFont typeface="Calibri" panose="020B0604020202020204" pitchFamily="34" charset="0"/>
              <a:buChar char="-"/>
            </a:pPr>
            <a:r>
              <a:rPr lang="en-US" dirty="0">
                <a:cs typeface="Calibri"/>
              </a:rPr>
              <a:t>Drafting, entering, amending, or revising grant agreements</a:t>
            </a:r>
          </a:p>
          <a:p>
            <a:pPr marL="800100" lvl="1" indent="-342900">
              <a:buFont typeface="Calibri" panose="020B0604020202020204" pitchFamily="34" charset="0"/>
              <a:buChar char="-"/>
            </a:pPr>
            <a:r>
              <a:rPr lang="en-US" dirty="0">
                <a:cs typeface="Calibri"/>
              </a:rPr>
              <a:t>Conducting grant monitoring</a:t>
            </a:r>
          </a:p>
          <a:p>
            <a:pPr marL="800100" lvl="1" indent="-342900">
              <a:buFont typeface="Calibri" panose="020B0604020202020204" pitchFamily="34" charset="0"/>
              <a:buChar char="-"/>
            </a:pPr>
            <a:r>
              <a:rPr lang="en-US" dirty="0">
                <a:cs typeface="Calibri"/>
              </a:rPr>
              <a:t>Evaluating grant performance</a:t>
            </a:r>
          </a:p>
          <a:p>
            <a:pPr marL="800100" lvl="1" indent="-342900">
              <a:buFont typeface="Calibri" panose="020B0604020202020204" pitchFamily="34" charset="0"/>
              <a:buChar char="-"/>
            </a:pPr>
            <a:r>
              <a:rPr lang="en-US" dirty="0">
                <a:cs typeface="Calibri"/>
              </a:rPr>
              <a:t>Authorizing payments</a:t>
            </a:r>
            <a:endParaRPr lang="en-US">
              <a:cs typeface="Calibri"/>
            </a:endParaRPr>
          </a:p>
        </p:txBody>
      </p:sp>
      <p:sp>
        <p:nvSpPr>
          <p:cNvPr id="4" name="Date Placeholder 3">
            <a:extLst>
              <a:ext uri="{FF2B5EF4-FFF2-40B4-BE49-F238E27FC236}">
                <a16:creationId xmlns:a16="http://schemas.microsoft.com/office/drawing/2014/main" id="{1E7B904B-22BD-100D-023C-3B0D2C1AD97A}"/>
              </a:ext>
            </a:extLst>
          </p:cNvPr>
          <p:cNvSpPr>
            <a:spLocks noGrp="1"/>
          </p:cNvSpPr>
          <p:nvPr>
            <p:ph type="dt" sz="half" idx="10"/>
          </p:nvPr>
        </p:nvSpPr>
        <p:spPr/>
        <p:txBody>
          <a:bodyPr/>
          <a:lstStyle/>
          <a:p>
            <a:fld id="{824D5D47-1752-4D84-8BFB-C2F71A34C932}" type="datetime1">
              <a:rPr lang="en-US" smtClean="0"/>
              <a:t>7/26/2024</a:t>
            </a:fld>
            <a:endParaRPr lang="en-US" dirty="0"/>
          </a:p>
        </p:txBody>
      </p:sp>
      <p:sp>
        <p:nvSpPr>
          <p:cNvPr id="5" name="Footer Placeholder 4">
            <a:extLst>
              <a:ext uri="{FF2B5EF4-FFF2-40B4-BE49-F238E27FC236}">
                <a16:creationId xmlns:a16="http://schemas.microsoft.com/office/drawing/2014/main" id="{7BB84C1D-0CE9-B3EA-5D31-E0637416F93A}"/>
              </a:ext>
            </a:extLst>
          </p:cNvPr>
          <p:cNvSpPr>
            <a:spLocks noGrp="1"/>
          </p:cNvSpPr>
          <p:nvPr>
            <p:ph type="ftr" sz="quarter" idx="3"/>
          </p:nvPr>
        </p:nvSpPr>
        <p:spPr/>
        <p:txBody>
          <a:body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a:extLst>
              <a:ext uri="{FF2B5EF4-FFF2-40B4-BE49-F238E27FC236}">
                <a16:creationId xmlns:a16="http://schemas.microsoft.com/office/drawing/2014/main" id="{265D27D2-7609-74E5-AF2F-2DB89162F99A}"/>
              </a:ext>
            </a:extLst>
          </p:cNvPr>
          <p:cNvSpPr>
            <a:spLocks noGrp="1"/>
          </p:cNvSpPr>
          <p:nvPr>
            <p:ph type="sldNum" sz="quarter" idx="12"/>
          </p:nvPr>
        </p:nvSpPr>
        <p:spPr/>
        <p:txBody>
          <a:bodyPr/>
          <a:lstStyle/>
          <a:p>
            <a:fld id="{48F63A3B-78C7-47BE-AE5E-E10140E04643}" type="slidenum">
              <a:rPr lang="en-US" smtClean="0"/>
              <a:t>6</a:t>
            </a:fld>
            <a:endParaRPr lang="en-US" dirty="0"/>
          </a:p>
        </p:txBody>
      </p:sp>
      <p:pic>
        <p:nvPicPr>
          <p:cNvPr id="10" name="Picture 2" descr="Clipboard Checked with solid fill">
            <a:extLst>
              <a:ext uri="{FF2B5EF4-FFF2-40B4-BE49-F238E27FC236}">
                <a16:creationId xmlns:a16="http://schemas.microsoft.com/office/drawing/2014/main" id="{8B5E1EFC-7F05-7604-63C7-F9423B61BA4C}"/>
              </a:ext>
            </a:extLst>
          </p:cNvPr>
          <p:cNvPicPr>
            <a:picLocks noChangeAspect="1" noChangeArrowheads="1"/>
          </p:cNvPicPr>
          <p:nvPr/>
        </p:nvPicPr>
        <p:blipFill rotWithShape="1">
          <a:blip r:embed="rId2">
            <a:extLst>
              <a:ext uri="{96DAC541-7B7A-43D3-8B79-37D633B846F1}">
                <asvg:svgBlip xmlns:asvg="http://schemas.microsoft.com/office/drawing/2016/SVG/main" r:embed="rId3"/>
              </a:ext>
            </a:extLst>
          </a:blip>
          <a:srcRect t="1148" b="1148"/>
          <a:stretch/>
        </p:blipFill>
        <p:spPr bwMode="auto">
          <a:xfrm>
            <a:off x="6097740" y="1201621"/>
            <a:ext cx="4128729" cy="4033902"/>
          </a:xfrm>
          <a:prstGeom prst="rect">
            <a:avLst/>
          </a:prstGeom>
          <a:noFill/>
        </p:spPr>
      </p:pic>
      <p:pic>
        <p:nvPicPr>
          <p:cNvPr id="9" name="Picture 2" descr="Mortgage interest icon outline style Royalty Free Vector">
            <a:extLst>
              <a:ext uri="{FF2B5EF4-FFF2-40B4-BE49-F238E27FC236}">
                <a16:creationId xmlns:a16="http://schemas.microsoft.com/office/drawing/2014/main" id="{E1B1105A-78DA-D61F-5EB2-6D4D71A96A9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9534"/>
          <a:stretch/>
        </p:blipFill>
        <p:spPr bwMode="auto">
          <a:xfrm>
            <a:off x="8526616" y="2925646"/>
            <a:ext cx="3395304" cy="3319527"/>
          </a:xfrm>
          <a:prstGeom prst="ellipse">
            <a:avLst/>
          </a:prstGeom>
          <a:ln w="63500" cap="rnd">
            <a:solidFill>
              <a:schemeClr val="tx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5210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p:txBody>
          <a:bodyPr/>
          <a:lstStyle/>
          <a:p>
            <a:r>
              <a:rPr lang="en-US" dirty="0"/>
              <a:t>Minimum Requirements</a:t>
            </a:r>
            <a:endParaRPr lang="en-US" dirty="0">
              <a:cs typeface="Calibri"/>
            </a:endParaRPr>
          </a:p>
        </p:txBody>
      </p:sp>
      <p:sp>
        <p:nvSpPr>
          <p:cNvPr id="7" name="Content Placeholder 2"/>
          <p:cNvSpPr>
            <a:spLocks noGrp="1"/>
          </p:cNvSpPr>
          <p:nvPr>
            <p:ph idx="1"/>
          </p:nvPr>
        </p:nvSpPr>
        <p:spPr>
          <a:xfrm>
            <a:off x="342900" y="1639104"/>
            <a:ext cx="7246374" cy="4713968"/>
          </a:xfrm>
        </p:spPr>
        <p:txBody>
          <a:bodyPr vert="horz" lIns="91440" tIns="45720" rIns="91440" bIns="45720" rtlCol="0" anchor="t">
            <a:noAutofit/>
          </a:bodyPr>
          <a:lstStyle/>
          <a:p>
            <a:pPr marL="514350" indent="-285750">
              <a:spcBef>
                <a:spcPts val="0"/>
              </a:spcBef>
              <a:spcAft>
                <a:spcPts val="0"/>
              </a:spcAft>
              <a:buFont typeface="Arial"/>
              <a:buChar char="•"/>
              <a:tabLst>
                <a:tab pos="457200" algn="l"/>
              </a:tabLst>
            </a:pPr>
            <a:r>
              <a:rPr lang="en-US" sz="1800" dirty="0">
                <a:solidFill>
                  <a:srgbClr val="003865"/>
                </a:solidFill>
                <a:latin typeface="Calibri"/>
                <a:ea typeface="Calibri" panose="020F0502020204030204" pitchFamily="34" charset="0"/>
                <a:cs typeface="Calibri"/>
              </a:rPr>
              <a:t>Appointed members serving on an executive branch board, committee, authority, task force, or council involved in RFP development for competitive grant processes must follow their established policy, procedure, or by-laws for code of conduct, code of ethics, financial disclosures, or grant conflict of interest, and OGM Policy 08-01. </a:t>
            </a:r>
            <a:endParaRPr lang="en-US" sz="1800" dirty="0">
              <a:solidFill>
                <a:srgbClr val="003865"/>
              </a:solidFill>
              <a:latin typeface="Calibri"/>
              <a:cs typeface="Calibri"/>
            </a:endParaRPr>
          </a:p>
          <a:p>
            <a:pPr marL="514350" indent="-285750">
              <a:spcBef>
                <a:spcPts val="0"/>
              </a:spcBef>
              <a:spcAft>
                <a:spcPts val="0"/>
              </a:spcAft>
              <a:buFont typeface="Arial"/>
              <a:buChar char="•"/>
              <a:tabLst>
                <a:tab pos="457200" algn="l"/>
              </a:tabLst>
            </a:pPr>
            <a:endParaRPr lang="en-US" sz="1800" dirty="0">
              <a:solidFill>
                <a:srgbClr val="003865"/>
              </a:solidFill>
              <a:latin typeface="Calibri"/>
              <a:cs typeface="Calibri"/>
            </a:endParaRPr>
          </a:p>
          <a:p>
            <a:pPr marL="514350" indent="-285750">
              <a:spcBef>
                <a:spcPts val="0"/>
              </a:spcBef>
              <a:spcAft>
                <a:spcPts val="0"/>
              </a:spcAft>
              <a:buFont typeface="Arial"/>
              <a:buChar char="•"/>
              <a:tabLst>
                <a:tab pos="457200" algn="l"/>
              </a:tabLst>
            </a:pPr>
            <a:r>
              <a:rPr lang="en-US" sz="1800" dirty="0">
                <a:solidFill>
                  <a:srgbClr val="003865"/>
                </a:solidFill>
                <a:latin typeface="Calibri"/>
                <a:cs typeface="Calibri"/>
              </a:rPr>
              <a:t>All grant reviewers must complete and sign a </a:t>
            </a:r>
            <a:r>
              <a:rPr lang="en-US" sz="1800">
                <a:solidFill>
                  <a:srgbClr val="003865"/>
                </a:solidFill>
                <a:latin typeface="Calibri"/>
                <a:cs typeface="Calibri"/>
              </a:rPr>
              <a:t>conflict-of-interest</a:t>
            </a:r>
            <a:r>
              <a:rPr lang="en-US" sz="1800" dirty="0">
                <a:solidFill>
                  <a:srgbClr val="003865"/>
                </a:solidFill>
                <a:latin typeface="Calibri"/>
                <a:cs typeface="Calibri"/>
              </a:rPr>
              <a:t> disclosure form for every competitive grant review they participate in.</a:t>
            </a:r>
          </a:p>
          <a:p>
            <a:pPr indent="0">
              <a:spcBef>
                <a:spcPts val="0"/>
              </a:spcBef>
              <a:spcAft>
                <a:spcPts val="0"/>
              </a:spcAft>
              <a:buNone/>
              <a:tabLst>
                <a:tab pos="457200" algn="l"/>
              </a:tabLst>
            </a:pPr>
            <a:endParaRPr lang="en-US" sz="1800" dirty="0">
              <a:solidFill>
                <a:srgbClr val="003865"/>
              </a:solidFill>
              <a:latin typeface="Calibri"/>
              <a:cs typeface="Calibri"/>
            </a:endParaRPr>
          </a:p>
          <a:p>
            <a:pPr marL="514350" indent="-285750">
              <a:spcBef>
                <a:spcPts val="0"/>
              </a:spcBef>
              <a:spcAft>
                <a:spcPts val="0"/>
              </a:spcAft>
              <a:buFont typeface="Arial"/>
              <a:buChar char="•"/>
              <a:tabLst>
                <a:tab pos="457200" algn="l"/>
              </a:tabLst>
            </a:pPr>
            <a:r>
              <a:rPr lang="en-US" sz="1800" dirty="0">
                <a:solidFill>
                  <a:srgbClr val="003865"/>
                </a:solidFill>
                <a:latin typeface="Calibri"/>
                <a:cs typeface="Calibri"/>
              </a:rPr>
              <a:t>Grant-making entity must maintain documentation.  </a:t>
            </a:r>
            <a:endParaRPr lang="en-US" sz="1800" dirty="0">
              <a:cs typeface="Calibri"/>
            </a:endParaRPr>
          </a:p>
          <a:p>
            <a:pPr lvl="2">
              <a:buFont typeface="Arial"/>
              <a:buChar char="•"/>
              <a:tabLst>
                <a:tab pos="457200" algn="l"/>
              </a:tabLst>
            </a:pPr>
            <a:r>
              <a:rPr lang="en-US" sz="1800" dirty="0">
                <a:solidFill>
                  <a:srgbClr val="003865"/>
                </a:solidFill>
                <a:latin typeface="Calibri"/>
                <a:cs typeface="Calibri"/>
              </a:rPr>
              <a:t>For financial disclosures for public officials per </a:t>
            </a:r>
            <a:r>
              <a:rPr lang="en-US" sz="1800" dirty="0">
                <a:solidFill>
                  <a:srgbClr val="003865"/>
                </a:solidFill>
                <a:latin typeface="Calibri"/>
                <a:cs typeface="Calibri"/>
                <a:hlinkClick r:id="rId2"/>
              </a:rPr>
              <a:t>Chapter 10A</a:t>
            </a:r>
            <a:r>
              <a:rPr lang="en-US" sz="1800" dirty="0">
                <a:solidFill>
                  <a:srgbClr val="003865"/>
                </a:solidFill>
                <a:latin typeface="Calibri"/>
                <a:cs typeface="Calibri"/>
              </a:rPr>
              <a:t>, the grant-making entity must document they’ve reviewed the disclosures.</a:t>
            </a:r>
            <a:endParaRPr lang="en-US" sz="1800">
              <a:latin typeface="Calibri"/>
              <a:cs typeface="Calibri"/>
            </a:endParaRPr>
          </a:p>
          <a:p>
            <a:pPr marL="457200" lvl="1" indent="0">
              <a:buNone/>
              <a:tabLst>
                <a:tab pos="457200" algn="l"/>
              </a:tabLst>
            </a:pPr>
            <a:endParaRPr lang="en-US" sz="1800" dirty="0">
              <a:solidFill>
                <a:srgbClr val="003865"/>
              </a:solidFill>
              <a:latin typeface="Calibri" panose="020F0502020204030204" pitchFamily="34" charset="0"/>
              <a:ea typeface="Calibri" panose="020F0502020204030204" pitchFamily="34" charset="0"/>
              <a:cs typeface="Calibri"/>
            </a:endParaRPr>
          </a:p>
        </p:txBody>
      </p:sp>
      <p:sp>
        <p:nvSpPr>
          <p:cNvPr id="4" name="Date Placeholder 3"/>
          <p:cNvSpPr>
            <a:spLocks noGrp="1"/>
          </p:cNvSpPr>
          <p:nvPr>
            <p:ph type="dt" sz="half" idx="10"/>
          </p:nvPr>
        </p:nvSpPr>
        <p:spPr/>
        <p:txBody>
          <a:bodyPr/>
          <a:lstStyle/>
          <a:p>
            <a:fld id="{824D5D47-1752-4D84-8BFB-C2F71A34C932}" type="datetime1">
              <a:rPr lang="en-US" smtClean="0"/>
              <a:t>7/26/2024</a:t>
            </a:fld>
            <a:endParaRPr lang="en-US" dirty="0"/>
          </a:p>
        </p:txBody>
      </p:sp>
      <p:sp>
        <p:nvSpPr>
          <p:cNvPr id="5" name="Footer Placeholder 4"/>
          <p:cNvSpPr>
            <a:spLocks noGrp="1"/>
          </p:cNvSpPr>
          <p:nvPr>
            <p:ph type="ftr" sz="quarter" idx="3"/>
          </p:nvPr>
        </p:nvSpPr>
        <p:spPr/>
        <p:txBody>
          <a:body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7</a:t>
            </a:fld>
            <a:endParaRPr lang="en-US" dirty="0"/>
          </a:p>
        </p:txBody>
      </p:sp>
      <p:pic>
        <p:nvPicPr>
          <p:cNvPr id="2050" name="Picture 2" descr="Folder Search with solid fill">
            <a:extLst>
              <a:ext uri="{FF2B5EF4-FFF2-40B4-BE49-F238E27FC236}">
                <a16:creationId xmlns:a16="http://schemas.microsoft.com/office/drawing/2014/main" id="{A904C8D8-AB49-C08D-9E5B-A0D0871C4168}"/>
              </a:ext>
            </a:extLst>
          </p:cNvPr>
          <p:cNvPicPr>
            <a:picLocks noChangeAspect="1" noChangeArrowheads="1"/>
          </p:cNvPicPr>
          <p:nvPr/>
        </p:nvPicPr>
        <p:blipFill rotWithShape="1">
          <a:blip r:embed="rId3">
            <a:extLst>
              <a:ext uri="{96DAC541-7B7A-43D3-8B79-37D633B846F1}">
                <asvg:svgBlip xmlns:asvg="http://schemas.microsoft.com/office/drawing/2016/SVG/main" r:embed="rId4"/>
              </a:ext>
            </a:extLst>
          </a:blip>
          <a:srcRect t="1148" b="1148"/>
          <a:stretch/>
        </p:blipFill>
        <p:spPr bwMode="auto">
          <a:xfrm>
            <a:off x="7345516" y="2058871"/>
            <a:ext cx="4128729" cy="4033902"/>
          </a:xfrm>
          <a:prstGeom prst="rect">
            <a:avLst/>
          </a:prstGeom>
          <a:noFill/>
        </p:spPr>
      </p:pic>
    </p:spTree>
    <p:extLst>
      <p:ext uri="{BB962C8B-B14F-4D97-AF65-F5344CB8AC3E}">
        <p14:creationId xmlns:p14="http://schemas.microsoft.com/office/powerpoint/2010/main" val="2247770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p:txBody>
          <a:bodyPr/>
          <a:lstStyle/>
          <a:p>
            <a:r>
              <a:rPr lang="en-US" dirty="0"/>
              <a:t>Resources</a:t>
            </a:r>
          </a:p>
        </p:txBody>
      </p:sp>
      <p:sp>
        <p:nvSpPr>
          <p:cNvPr id="7" name="Content Placeholder 2"/>
          <p:cNvSpPr>
            <a:spLocks noGrp="1"/>
          </p:cNvSpPr>
          <p:nvPr>
            <p:ph idx="1"/>
          </p:nvPr>
        </p:nvSpPr>
        <p:spPr>
          <a:xfrm>
            <a:off x="838200" y="2077254"/>
            <a:ext cx="6408174" cy="3751943"/>
          </a:xfrm>
        </p:spPr>
        <p:txBody>
          <a:bodyPr vert="horz" lIns="91440" tIns="45720" rIns="91440" bIns="45720" rtlCol="0" anchor="t">
            <a:normAutofit/>
          </a:bodyPr>
          <a:lstStyle/>
          <a:p>
            <a:pPr marL="0" marR="0" indent="0">
              <a:buNone/>
            </a:pPr>
            <a:endParaRPr lang="en-US" dirty="0">
              <a:effectLst/>
              <a:latin typeface="Calibri" panose="020F0502020204030204" pitchFamily="34" charset="0"/>
              <a:ea typeface="Calibri" panose="020F0502020204030204" pitchFamily="34" charset="0"/>
              <a:cs typeface="Calibri"/>
            </a:endParaRPr>
          </a:p>
          <a:p>
            <a:pPr marL="0" indent="0">
              <a:buNone/>
              <a:tabLst>
                <a:tab pos="457200" algn="l"/>
              </a:tabLst>
            </a:pPr>
            <a:r>
              <a:rPr lang="en-US" dirty="0">
                <a:solidFill>
                  <a:srgbClr val="003865"/>
                </a:solidFill>
                <a:latin typeface="Calibri"/>
                <a:ea typeface="Calibri" panose="020F0502020204030204" pitchFamily="34" charset="0"/>
                <a:cs typeface="Calibri"/>
                <a:hlinkClick r:id="rId2"/>
              </a:rPr>
              <a:t>Office of Grants Management Policies, Statutes and Forms</a:t>
            </a:r>
            <a:endParaRPr lang="en-US">
              <a:solidFill>
                <a:srgbClr val="003865"/>
              </a:solidFill>
              <a:latin typeface="Calibri"/>
              <a:ea typeface="Calibri" panose="020F0502020204030204" pitchFamily="34" charset="0"/>
              <a:cs typeface="Calibri"/>
            </a:endParaRPr>
          </a:p>
          <a:p>
            <a:pPr marL="0" indent="0">
              <a:buNone/>
              <a:tabLst>
                <a:tab pos="457200" algn="l"/>
              </a:tabLst>
            </a:pPr>
            <a:r>
              <a:rPr lang="en-US" dirty="0">
                <a:solidFill>
                  <a:srgbClr val="003865"/>
                </a:solidFill>
                <a:latin typeface="Calibri"/>
                <a:ea typeface="Calibri" panose="020F0502020204030204" pitchFamily="34" charset="0"/>
                <a:cs typeface="Calibri"/>
                <a:hlinkClick r:id="rId3"/>
              </a:rPr>
              <a:t>Office of Grants Management Training and Development</a:t>
            </a:r>
            <a:endParaRPr lang="en-US">
              <a:solidFill>
                <a:srgbClr val="003865"/>
              </a:solidFill>
              <a:effectLst/>
              <a:latin typeface="Calibri" panose="020F0502020204030204" pitchFamily="34" charset="0"/>
              <a:ea typeface="Calibri" panose="020F0502020204030204" pitchFamily="34" charset="0"/>
              <a:cs typeface="Calibri"/>
            </a:endParaRPr>
          </a:p>
          <a:p>
            <a:pPr marL="0" indent="0">
              <a:buNone/>
            </a:pPr>
            <a:r>
              <a:rPr lang="en-US" dirty="0">
                <a:latin typeface="Calibri"/>
                <a:ea typeface="Calibri" panose="020F0502020204030204" pitchFamily="34" charset="0"/>
                <a:cs typeface="Calibri"/>
                <a:hlinkClick r:id="rId4"/>
              </a:rPr>
              <a:t>Office of Grants Management</a:t>
            </a:r>
            <a:endParaRPr lang="en-US">
              <a:effectLst/>
              <a:latin typeface="Calibri" panose="020F0502020204030204" pitchFamily="34" charset="0"/>
              <a:ea typeface="Calibri" panose="020F0502020204030204" pitchFamily="34" charset="0"/>
              <a:cs typeface="Calibri"/>
            </a:endParaRPr>
          </a:p>
          <a:p>
            <a:pPr marL="0" indent="0">
              <a:buNone/>
              <a:tabLst>
                <a:tab pos="457200" algn="l"/>
              </a:tabLst>
            </a:pPr>
            <a:endParaRPr lang="en-US" dirty="0">
              <a:solidFill>
                <a:srgbClr val="003865"/>
              </a:solidFill>
              <a:latin typeface="Calibri"/>
              <a:ea typeface="Times New Roman" panose="02020603050405020304" pitchFamily="18" charset="0"/>
              <a:cs typeface="Calibri"/>
            </a:endParaRPr>
          </a:p>
          <a:p>
            <a:pPr marL="0" indent="0">
              <a:buNone/>
              <a:tabLst>
                <a:tab pos="457200" algn="l"/>
              </a:tabLst>
            </a:pPr>
            <a:endParaRPr lang="en-US" dirty="0">
              <a:solidFill>
                <a:srgbClr val="003865"/>
              </a:solidFill>
              <a:latin typeface="Calibri"/>
              <a:ea typeface="Times New Roman" panose="02020603050405020304" pitchFamily="18" charset="0"/>
              <a:cs typeface="Calibri"/>
            </a:endParaRPr>
          </a:p>
          <a:p>
            <a:pPr marL="342900" indent="-342900">
              <a:lnSpc>
                <a:spcPct val="107000"/>
              </a:lnSpc>
              <a:spcBef>
                <a:spcPts val="0"/>
              </a:spcBef>
              <a:spcAft>
                <a:spcPts val="600"/>
              </a:spcAft>
              <a:buFont typeface="Calibri"/>
              <a:buAutoNum type="arabicPeriod"/>
              <a:tabLst>
                <a:tab pos="457200" algn="l"/>
              </a:tabLst>
            </a:pPr>
            <a:endParaRPr lang="en-US" sz="1800" dirty="0"/>
          </a:p>
        </p:txBody>
      </p:sp>
      <p:sp>
        <p:nvSpPr>
          <p:cNvPr id="4" name="Date Placeholder 3"/>
          <p:cNvSpPr>
            <a:spLocks noGrp="1"/>
          </p:cNvSpPr>
          <p:nvPr>
            <p:ph type="dt" sz="half" idx="10"/>
          </p:nvPr>
        </p:nvSpPr>
        <p:spPr/>
        <p:txBody>
          <a:bodyPr/>
          <a:lstStyle/>
          <a:p>
            <a:fld id="{824D5D47-1752-4D84-8BFB-C2F71A34C932}" type="datetime1">
              <a:rPr lang="en-US" smtClean="0"/>
              <a:t>7/26/2024</a:t>
            </a:fld>
            <a:endParaRPr lang="en-US" dirty="0"/>
          </a:p>
        </p:txBody>
      </p:sp>
      <p:sp>
        <p:nvSpPr>
          <p:cNvPr id="5" name="Footer Placeholder 4"/>
          <p:cNvSpPr>
            <a:spLocks noGrp="1"/>
          </p:cNvSpPr>
          <p:nvPr>
            <p:ph type="ftr" sz="quarter" idx="3"/>
          </p:nvPr>
        </p:nvSpPr>
        <p:spPr/>
        <p:txBody>
          <a:body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2"/>
          </p:nvPr>
        </p:nvSpPr>
        <p:spPr/>
        <p:txBody>
          <a:bodyPr/>
          <a:lstStyle/>
          <a:p>
            <a:fld id="{48F63A3B-78C7-47BE-AE5E-E10140E04643}" type="slidenum">
              <a:rPr lang="en-US" smtClean="0"/>
              <a:t>8</a:t>
            </a:fld>
            <a:endParaRPr lang="en-US" dirty="0"/>
          </a:p>
        </p:txBody>
      </p:sp>
      <p:pic>
        <p:nvPicPr>
          <p:cNvPr id="3074" name="Picture 2" descr="Research with solid fill">
            <a:extLst>
              <a:ext uri="{FF2B5EF4-FFF2-40B4-BE49-F238E27FC236}">
                <a16:creationId xmlns:a16="http://schemas.microsoft.com/office/drawing/2014/main" id="{77D7F5A5-9BC8-A741-8650-CA5F0220A867}"/>
              </a:ext>
            </a:extLst>
          </p:cNvPr>
          <p:cNvPicPr>
            <a:picLocks noChangeAspect="1" noChangeArrowheads="1"/>
          </p:cNvPicPr>
          <p:nvPr/>
        </p:nvPicPr>
        <p:blipFill>
          <a:blip r:embed="rId5">
            <a:extLst>
              <a:ext uri="{96DAC541-7B7A-43D3-8B79-37D633B846F1}">
                <asvg:svgBlip xmlns:asvg="http://schemas.microsoft.com/office/drawing/2016/SVG/main" r:embed="rId6"/>
              </a:ext>
            </a:extLst>
          </a:blip>
          <a:srcRect/>
          <a:stretch>
            <a:fillRect/>
          </a:stretch>
        </p:blipFill>
        <p:spPr bwMode="auto">
          <a:xfrm>
            <a:off x="8367665" y="2577583"/>
            <a:ext cx="2751283" cy="2751283"/>
          </a:xfrm>
          <a:prstGeom prst="rect">
            <a:avLst/>
          </a:prstGeom>
          <a:noFill/>
        </p:spPr>
      </p:pic>
    </p:spTree>
    <p:extLst>
      <p:ext uri="{BB962C8B-B14F-4D97-AF65-F5344CB8AC3E}">
        <p14:creationId xmlns:p14="http://schemas.microsoft.com/office/powerpoint/2010/main" val="2940465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6"/>
          <p:cNvSpPr>
            <a:spLocks noGrp="1"/>
          </p:cNvSpPr>
          <p:nvPr>
            <p:ph type="title"/>
          </p:nvPr>
        </p:nvSpPr>
        <p:spPr>
          <a:xfrm>
            <a:off x="0" y="1651380"/>
            <a:ext cx="12192000" cy="1733266"/>
          </a:xfrm>
        </p:spPr>
        <p:txBody>
          <a:bodyPr/>
          <a:lstStyle/>
          <a:p>
            <a:r>
              <a:rPr lang="en-US" dirty="0"/>
              <a:t>Thank you!</a:t>
            </a:r>
          </a:p>
        </p:txBody>
      </p:sp>
      <p:sp>
        <p:nvSpPr>
          <p:cNvPr id="12" name="Text Placeholder 7"/>
          <p:cNvSpPr>
            <a:spLocks noGrp="1"/>
          </p:cNvSpPr>
          <p:nvPr>
            <p:ph type="body" sz="quarter" idx="13"/>
          </p:nvPr>
        </p:nvSpPr>
        <p:spPr>
          <a:xfrm>
            <a:off x="838200" y="3521123"/>
            <a:ext cx="10515600" cy="2681374"/>
          </a:xfrm>
        </p:spPr>
        <p:txBody>
          <a:bodyPr/>
          <a:lstStyle/>
          <a:p>
            <a:endParaRPr lang="en-US" sz="2700" b="1" dirty="0"/>
          </a:p>
          <a:p>
            <a:endParaRPr lang="en-US" sz="2200" i="1" dirty="0"/>
          </a:p>
          <a:p>
            <a:r>
              <a:rPr lang="en-US" sz="2400" dirty="0"/>
              <a:t>Sam </a:t>
            </a:r>
            <a:r>
              <a:rPr lang="en-US" sz="2400" dirty="0" err="1"/>
              <a:t>Shalda</a:t>
            </a:r>
            <a:endParaRPr lang="en-US" dirty="0" err="1"/>
          </a:p>
          <a:p>
            <a:r>
              <a:rPr lang="en-US" dirty="0"/>
              <a:t>Enterprise Director of Oversight and Accountability</a:t>
            </a:r>
            <a:endParaRPr lang="en-US" sz="2400" dirty="0"/>
          </a:p>
          <a:p>
            <a:r>
              <a:rPr lang="en-US" sz="2000" i="1" dirty="0"/>
              <a:t>Samantha.l.shalda@state.mn.us </a:t>
            </a:r>
            <a:endParaRPr lang="en-US" dirty="0">
              <a:cs typeface="Calibri"/>
            </a:endParaRPr>
          </a:p>
        </p:txBody>
      </p:sp>
      <p:sp>
        <p:nvSpPr>
          <p:cNvPr id="4" name="Date Placeholder 3"/>
          <p:cNvSpPr>
            <a:spLocks noGrp="1"/>
          </p:cNvSpPr>
          <p:nvPr>
            <p:ph type="dt" sz="half" idx="10"/>
          </p:nvPr>
        </p:nvSpPr>
        <p:spPr/>
        <p:txBody>
          <a:bodyPr/>
          <a:lstStyle/>
          <a:p>
            <a:fld id="{466A75E6-E45B-4C5D-981E-7C8ED0C72F5D}" type="datetime1">
              <a:rPr lang="en-US" smtClean="0"/>
              <a:pPr/>
              <a:t>7/26/2024</a:t>
            </a:fld>
            <a:endParaRPr lang="en-US" dirty="0"/>
          </a:p>
        </p:txBody>
      </p:sp>
      <p:sp>
        <p:nvSpPr>
          <p:cNvPr id="5" name="Footer Placeholder 4"/>
          <p:cNvSpPr>
            <a:spLocks noGrp="1"/>
          </p:cNvSpPr>
          <p:nvPr>
            <p:ph type="ftr" sz="quarter" idx="12"/>
          </p:nvPr>
        </p:nvSpPr>
        <p:spPr/>
        <p:txBody>
          <a:bodyPr/>
          <a:lstStyle/>
          <a:p>
            <a:r>
              <a:rPr lang="en-US" dirty="0"/>
              <a:t>Minnesota Department of Administration </a:t>
            </a:r>
            <a:r>
              <a:rPr lang="en-US" dirty="0">
                <a:solidFill>
                  <a:schemeClr val="accent1"/>
                </a:solidFill>
              </a:rPr>
              <a:t>|</a:t>
            </a:r>
            <a:r>
              <a:rPr lang="en-US" dirty="0"/>
              <a:t> mn.gov/admin</a:t>
            </a:r>
          </a:p>
        </p:txBody>
      </p:sp>
      <p:sp>
        <p:nvSpPr>
          <p:cNvPr id="6" name="Slide Number Placeholder 5"/>
          <p:cNvSpPr>
            <a:spLocks noGrp="1"/>
          </p:cNvSpPr>
          <p:nvPr>
            <p:ph type="sldNum" sz="quarter" idx="11"/>
          </p:nvPr>
        </p:nvSpPr>
        <p:spPr/>
        <p:txBody>
          <a:bodyPr/>
          <a:lstStyle/>
          <a:p>
            <a:fld id="{48F63A3B-78C7-47BE-AE5E-E10140E04643}" type="slidenum">
              <a:rPr lang="en-US" smtClean="0"/>
              <a:pPr/>
              <a:t>9</a:t>
            </a:fld>
            <a:endParaRPr lang="en-US" dirty="0"/>
          </a:p>
        </p:txBody>
      </p:sp>
    </p:spTree>
    <p:extLst>
      <p:ext uri="{BB962C8B-B14F-4D97-AF65-F5344CB8AC3E}">
        <p14:creationId xmlns:p14="http://schemas.microsoft.com/office/powerpoint/2010/main" val="25611388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4&quot;&gt;&lt;property id=&quot;20148&quot; value=&quot;5&quot;/&gt;&lt;property id=&quot;20300&quot; value=&quot;Slide 1 - &amp;quot;Title&amp;quot;&quot;/&gt;&lt;property id=&quot;20307&quot; value=&quot;406&quot;/&gt;&lt;/object&gt;&lt;object type=&quot;3&quot; unique_id=&quot;10006&quot;&gt;&lt;property id=&quot;20148&quot; value=&quot;5&quot;/&gt;&lt;property id=&quot;20300&quot; value=&quot;Slide 3 - &amp;quot;Using Images&amp;quot;&quot;/&gt;&lt;property id=&quot;20307&quot; value=&quot;458&quot;/&gt;&lt;/object&gt;&lt;object type=&quot;3&quot; unique_id=&quot;10007&quot;&gt;&lt;property id=&quot;20148&quot; value=&quot;5&quot;/&gt;&lt;property id=&quot;20300&quot; value=&quot;Slide 4 - &amp;quot;Thank you again!&amp;quot;&quot;/&gt;&lt;property id=&quot;20307&quot; value=&quot;481&quot;/&gt;&lt;/object&gt;&lt;object type=&quot;3&quot; unique_id=&quot;10197&quot;&gt;&lt;property id=&quot;20148&quot; value=&quot;5&quot;/&gt;&lt;property id=&quot;20300&quot; value=&quot;Slide 2&quot;/&gt;&lt;property id=&quot;20307&quot; value=&quot;482&quot;/&gt;&lt;/object&gt;&lt;/object&gt;&lt;object type=&quot;8&quot; unique_id=&quot;10014&quot;&gt;&lt;/object&gt;&lt;/object&gt;&lt;/database&gt;"/>
  <p:tag name="SECTOMILLISECCONVERTED" val="1"/>
</p:tagLst>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A3F8144F66A946B783DCB73FDC9BF7" ma:contentTypeVersion="28" ma:contentTypeDescription="Create a new document." ma:contentTypeScope="" ma:versionID="25676b2deb8ec227714398cc3ad59e26">
  <xsd:schema xmlns:xsd="http://www.w3.org/2001/XMLSchema" xmlns:xs="http://www.w3.org/2001/XMLSchema" xmlns:p="http://schemas.microsoft.com/office/2006/metadata/properties" xmlns:ns2="89a82333-5ef2-4692-9bcb-2eea3f4e857e" xmlns:ns3="98f01fe9-c3f2-4582-9148-d87bd0c242e7" targetNamespace="http://schemas.microsoft.com/office/2006/metadata/properties" ma:root="true" ma:fieldsID="8df8d9d8ad3e43a4efffa601b54929dc" ns2:_="" ns3:_="">
    <xsd:import namespace="89a82333-5ef2-4692-9bcb-2eea3f4e857e"/>
    <xsd:import namespace="98f01fe9-c3f2-4582-9148-d87bd0c242e7"/>
    <xsd:element name="properties">
      <xsd:complexType>
        <xsd:sequence>
          <xsd:element name="documentManagement">
            <xsd:complexType>
              <xsd:all>
                <xsd:element ref="ns2:Doc_x0020_Type" minOccurs="0"/>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a82333-5ef2-4692-9bcb-2eea3f4e857e" elementFormDefault="qualified">
    <xsd:import namespace="http://schemas.microsoft.com/office/2006/documentManagement/types"/>
    <xsd:import namespace="http://schemas.microsoft.com/office/infopath/2007/PartnerControls"/>
    <xsd:element name="Doc_x0020_Type" ma:index="8" nillable="true" ma:displayName="Doc Type" ma:format="RadioButtons" ma:internalName="Doc_x0020_Type">
      <xsd:simpleType>
        <xsd:restriction base="dms:Choice">
          <xsd:enumeration value="Logo"/>
          <xsd:enumeration value="Template"/>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_x0020_Type xmlns="89a82333-5ef2-4692-9bcb-2eea3f4e857e">Template</Doc_x0020_Type>
    <SharedWithUsers xmlns="98f01fe9-c3f2-4582-9148-d87bd0c242e7">
      <UserInfo>
        <DisplayName>Krull, Kristina (MMB)</DisplayName>
        <AccountId>1197</AccountId>
        <AccountType/>
      </UserInfo>
      <UserInfo>
        <DisplayName>Boucher, Stephanie (ADM)</DisplayName>
        <AccountId>1044</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389811-DA9F-4BDB-B4E7-6B52E89F33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a82333-5ef2-4692-9bcb-2eea3f4e857e"/>
    <ds:schemaRef ds:uri="98f01fe9-c3f2-4582-9148-d87bd0c242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8389D6-E0FD-469D-8587-EA39AB285030}">
  <ds:schemaRefs>
    <ds:schemaRef ds:uri="http://purl.org/dc/dcmitype/"/>
    <ds:schemaRef ds:uri="http://schemas.microsoft.com/office/infopath/2007/PartnerControls"/>
    <ds:schemaRef ds:uri="98f01fe9-c3f2-4582-9148-d87bd0c242e7"/>
    <ds:schemaRef ds:uri="http://purl.org/dc/elements/1.1/"/>
    <ds:schemaRef ds:uri="http://schemas.microsoft.com/office/2006/metadata/properties"/>
    <ds:schemaRef ds:uri="89a82333-5ef2-4692-9bcb-2eea3f4e857e"/>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B153553-7048-44C0-962D-31C90BA4FF73}">
  <ds:schemaRefs>
    <ds:schemaRef ds:uri="http://schemas.microsoft.com/sharepoint/v3/contenttype/forms"/>
  </ds:schemaRefs>
</ds:datastoreItem>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emplate>MN.IT</Template>
  <TotalTime>20270</TotalTime>
  <Words>767</Words>
  <Application>Microsoft Office PowerPoint</Application>
  <PresentationFormat>Widescreen</PresentationFormat>
  <Paragraphs>96</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MN.IT</vt:lpstr>
      <vt:lpstr>Conflict of Interest in Grantmaking</vt:lpstr>
      <vt:lpstr>Background</vt:lpstr>
      <vt:lpstr>Policy 08-01 Overview</vt:lpstr>
      <vt:lpstr>Guiding Principles</vt:lpstr>
      <vt:lpstr>What is a conflict of interest?</vt:lpstr>
      <vt:lpstr>What processes are covered?</vt:lpstr>
      <vt:lpstr>Minimum Requirements</vt:lpstr>
      <vt:lpstr>Resources</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Samantha Shalda</cp:lastModifiedBy>
  <cp:revision>843</cp:revision>
  <dcterms:created xsi:type="dcterms:W3CDTF">2016-01-06T16:54:03Z</dcterms:created>
  <dcterms:modified xsi:type="dcterms:W3CDTF">2024-07-26T15:47:43Z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0x010100E5A3F8144F66A946B783DCB73FDC9BF7</vt:lpwstr>
  </property>
  <property fmtid="{D5CDD505-2E9C-101B-9397-08002B2CF9AE}" pid="3" name="Order">
    <vt:r8>2200</vt:r8>
  </property>
</Properties>
</file>