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9"/>
  </p:notesMasterIdLst>
  <p:handoutMasterIdLst>
    <p:handoutMasterId r:id="rId30"/>
  </p:handoutMasterIdLst>
  <p:sldIdLst>
    <p:sldId id="264" r:id="rId5"/>
    <p:sldId id="926" r:id="rId6"/>
    <p:sldId id="927" r:id="rId7"/>
    <p:sldId id="925" r:id="rId8"/>
    <p:sldId id="929" r:id="rId9"/>
    <p:sldId id="930" r:id="rId10"/>
    <p:sldId id="932" r:id="rId11"/>
    <p:sldId id="933" r:id="rId12"/>
    <p:sldId id="934" r:id="rId13"/>
    <p:sldId id="935" r:id="rId14"/>
    <p:sldId id="936" r:id="rId15"/>
    <p:sldId id="937" r:id="rId16"/>
    <p:sldId id="938" r:id="rId17"/>
    <p:sldId id="939" r:id="rId18"/>
    <p:sldId id="940" r:id="rId19"/>
    <p:sldId id="941" r:id="rId20"/>
    <p:sldId id="942" r:id="rId21"/>
    <p:sldId id="943" r:id="rId22"/>
    <p:sldId id="944" r:id="rId23"/>
    <p:sldId id="945" r:id="rId24"/>
    <p:sldId id="946" r:id="rId25"/>
    <p:sldId id="947" r:id="rId26"/>
    <p:sldId id="948" r:id="rId27"/>
    <p:sldId id="949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D1FF"/>
    <a:srgbClr val="D6EDFF"/>
    <a:srgbClr val="003865"/>
    <a:srgbClr val="78BE21"/>
    <a:srgbClr val="E8E8E8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62" d="100"/>
          <a:sy n="62" d="100"/>
        </p:scale>
        <p:origin x="86" y="322"/>
      </p:cViewPr>
      <p:guideLst/>
    </p:cSldViewPr>
  </p:slideViewPr>
  <p:outlineViewPr>
    <p:cViewPr>
      <p:scale>
        <a:sx n="33" d="100"/>
        <a:sy n="33" d="100"/>
      </p:scale>
      <p:origin x="0" y="-40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11/1/2021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11/1/2021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usually hide the footers. They’re great if you need them, but I find they add visual clutter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2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D6456-63C4-4693-89C5-432253478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8" descr="Minnesota Department of Natural Resources logo">
            <a:extLst>
              <a:ext uri="{FF2B5EF4-FFF2-40B4-BE49-F238E27FC236}">
                <a16:creationId xmlns:a16="http://schemas.microsoft.com/office/drawing/2014/main" id="{42349561-5F62-42F4-B212-FA53CED7E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7470" y="1852766"/>
            <a:ext cx="6097061" cy="6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11/1/2021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668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8036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8" descr="Minnesota Department of Natural Resources logo">
            <a:extLst>
              <a:ext uri="{FF2B5EF4-FFF2-40B4-BE49-F238E27FC236}">
                <a16:creationId xmlns:a16="http://schemas.microsoft.com/office/drawing/2014/main" id="{E8CC904E-32AE-4C9C-B9CA-A01E1294C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7470" y="1852766"/>
            <a:ext cx="6097060" cy="6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pic>
        <p:nvPicPr>
          <p:cNvPr id="13" name="Graphic 5" descr="Minnesota Department of Natural Resources logo">
            <a:extLst>
              <a:ext uri="{FF2B5EF4-FFF2-40B4-BE49-F238E27FC236}">
                <a16:creationId xmlns:a16="http://schemas.microsoft.com/office/drawing/2014/main" id="{AB91618F-0F80-4130-B959-FE0C5B87DF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506" y="6090428"/>
            <a:ext cx="3256627" cy="329321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Graphic 8" descr="Minnesota Department of Natural Resources logo">
            <a:extLst>
              <a:ext uri="{FF2B5EF4-FFF2-40B4-BE49-F238E27FC236}">
                <a16:creationId xmlns:a16="http://schemas.microsoft.com/office/drawing/2014/main" id="{430308AB-F9FA-4CB8-AB13-ED0CD2A9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65472" y="714428"/>
            <a:ext cx="3256627" cy="329321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11/1/2021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7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86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9148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9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8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11/1/2021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Optional Tagline Goes Here</a:t>
            </a:r>
            <a:r>
              <a:rPr lang="en-US" dirty="0"/>
              <a:t>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</a:t>
            </a:r>
            <a:r>
              <a:rPr lang="en-US" dirty="0">
                <a:solidFill>
                  <a:schemeClr val="tx2"/>
                </a:solidFill>
              </a:rPr>
              <a:t>mn.gov/</a:t>
            </a:r>
            <a:r>
              <a:rPr lang="en-US" dirty="0" err="1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7" descr="Minnesota Department of Natural Resources logo">
            <a:extLst>
              <a:ext uri="{FF2B5EF4-FFF2-40B4-BE49-F238E27FC236}">
                <a16:creationId xmlns:a16="http://schemas.microsoft.com/office/drawing/2014/main" id="{5592C70C-B546-4A40-9C26-6C857E0F9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65472" y="714428"/>
            <a:ext cx="3256627" cy="3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8" descr="Minnesota Department of Natural Resources logo">
            <a:extLst>
              <a:ext uri="{FF2B5EF4-FFF2-40B4-BE49-F238E27FC236}">
                <a16:creationId xmlns:a16="http://schemas.microsoft.com/office/drawing/2014/main" id="{2A40E8AF-55F5-4194-AB93-9716C4257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65472" y="714428"/>
            <a:ext cx="3256627" cy="3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A36D-108A-457D-B303-12DB563FD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D73BE-513F-4D6B-B5EF-958C2892B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1730F-9A17-49D3-BECB-CCEEBB06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83E2-B68C-4C2F-97ED-50F2903161A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C444-5F23-46F1-BCCB-A9194AC6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F72AD-538E-4F87-B5FF-317E5A18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32EC-EA8B-44E6-9F38-F281D44E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75F5-A10F-43E2-A175-B2CAE19A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5364C-C723-44AD-AF26-E2E119CFB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DD61-5708-4F00-888B-BEAC7B55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83E2-B68C-4C2F-97ED-50F2903161A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92172-1A63-4742-B815-4CAFEF22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D90D6-A675-4964-921C-08972BC5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32EC-EA8B-44E6-9F38-F281D44E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3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11" r:id="rId4"/>
    <p:sldLayoutId id="2147483712" r:id="rId5"/>
    <p:sldLayoutId id="2147483790" r:id="rId6"/>
    <p:sldLayoutId id="2147483789" r:id="rId7"/>
    <p:sldLayoutId id="2147483714" r:id="rId8"/>
    <p:sldLayoutId id="2147483780" r:id="rId9"/>
    <p:sldLayoutId id="2147483773" r:id="rId10"/>
    <p:sldLayoutId id="2147483800" r:id="rId11"/>
    <p:sldLayoutId id="2147483688" r:id="rId12"/>
    <p:sldLayoutId id="2147483826" r:id="rId13"/>
    <p:sldLayoutId id="2147483801" r:id="rId14"/>
    <p:sldLayoutId id="2147483802" r:id="rId15"/>
    <p:sldLayoutId id="2147483803" r:id="rId16"/>
    <p:sldLayoutId id="2147483843" r:id="rId17"/>
    <p:sldLayoutId id="2147483844" r:id="rId18"/>
    <p:sldLayoutId id="2147483767" r:id="rId19"/>
    <p:sldLayoutId id="2147483771" r:id="rId20"/>
    <p:sldLayoutId id="2147483772" r:id="rId21"/>
    <p:sldLayoutId id="2147483820" r:id="rId22"/>
    <p:sldLayoutId id="2147483769" r:id="rId23"/>
    <p:sldLayoutId id="2147483770" r:id="rId24"/>
    <p:sldLayoutId id="2147483829" r:id="rId25"/>
    <p:sldLayoutId id="2147483732" r:id="rId26"/>
    <p:sldLayoutId id="2147483794" r:id="rId27"/>
    <p:sldLayoutId id="2147483733" r:id="rId28"/>
    <p:sldLayoutId id="2147483821" r:id="rId29"/>
    <p:sldLayoutId id="2147483805" r:id="rId30"/>
    <p:sldLayoutId id="2147483806" r:id="rId31"/>
    <p:sldLayoutId id="2147483822" r:id="rId32"/>
    <p:sldLayoutId id="2147483750" r:id="rId33"/>
    <p:sldLayoutId id="2147483765" r:id="rId34"/>
    <p:sldLayoutId id="2147483823" r:id="rId35"/>
    <p:sldLayoutId id="2147483809" r:id="rId36"/>
    <p:sldLayoutId id="2147483808" r:id="rId37"/>
    <p:sldLayoutId id="2147483824" r:id="rId38"/>
    <p:sldLayoutId id="2147483781" r:id="rId39"/>
    <p:sldLayoutId id="2147483825" r:id="rId40"/>
    <p:sldLayoutId id="2147483807" r:id="rId41"/>
    <p:sldLayoutId id="2147483838" r:id="rId42"/>
    <p:sldLayoutId id="2147483832" r:id="rId43"/>
    <p:sldLayoutId id="2147483830" r:id="rId44"/>
    <p:sldLayoutId id="2147483837" r:id="rId45"/>
    <p:sldLayoutId id="2147483831" r:id="rId46"/>
    <p:sldLayoutId id="2147483836" r:id="rId47"/>
    <p:sldLayoutId id="2147483833" r:id="rId48"/>
    <p:sldLayoutId id="2147483842" r:id="rId49"/>
    <p:sldLayoutId id="2147483841" r:id="rId50"/>
    <p:sldLayoutId id="2147483738" r:id="rId51"/>
    <p:sldLayoutId id="2147483739" r:id="rId52"/>
    <p:sldLayoutId id="2147483754" r:id="rId53"/>
    <p:sldLayoutId id="2147483755" r:id="rId54"/>
    <p:sldLayoutId id="2147483759" r:id="rId55"/>
    <p:sldLayoutId id="2147483753" r:id="rId56"/>
    <p:sldLayoutId id="2147483763" r:id="rId57"/>
    <p:sldLayoutId id="2147483762" r:id="rId58"/>
    <p:sldLayoutId id="2147483797" r:id="rId59"/>
    <p:sldLayoutId id="2147483827" r:id="rId60"/>
    <p:sldLayoutId id="2147483845" r:id="rId61"/>
    <p:sldLayoutId id="2147483846" r:id="rId6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cid:418B6361-9EEC-41FD-B620-7E2335C38891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Minnesota Prairie Conservation Plan </a:t>
            </a:r>
          </a:p>
        </p:txBody>
      </p:sp>
      <p:pic>
        <p:nvPicPr>
          <p:cNvPr id="7" name="Picture 6" descr="image of a white flower growing up through prairie gras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942"/>
            <a:ext cx="12162548" cy="331989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Greg </a:t>
            </a:r>
            <a:r>
              <a:rPr lang="en-US" dirty="0">
                <a:solidFill>
                  <a:srgbClr val="000000"/>
                </a:solidFill>
              </a:rPr>
              <a:t>Hoch| DNR </a:t>
            </a:r>
            <a:r>
              <a:rPr lang="en-US" dirty="0"/>
              <a:t>Prairie Habitat Supervisor</a:t>
            </a:r>
          </a:p>
          <a:p>
            <a:r>
              <a:rPr lang="en-US" dirty="0"/>
              <a:t>Judy Schulte | </a:t>
            </a:r>
            <a:r>
              <a:rPr lang="en-US" dirty="0">
                <a:solidFill>
                  <a:srgbClr val="000000"/>
                </a:solidFill>
              </a:rPr>
              <a:t>DNR SNA Prairie Biologist</a:t>
            </a:r>
          </a:p>
          <a:p>
            <a:r>
              <a:rPr lang="en-US" dirty="0">
                <a:solidFill>
                  <a:srgbClr val="000000"/>
                </a:solidFill>
              </a:rPr>
              <a:t>Angie Miner | TNC Prairie Recovery Specialist</a:t>
            </a:r>
          </a:p>
        </p:txBody>
      </p:sp>
      <p:pic>
        <p:nvPicPr>
          <p:cNvPr id="8" name="Graphic 5" descr="Minnesota Department of Natural Resources logo">
            <a:extLst>
              <a:ext uri="{FF2B5EF4-FFF2-40B4-BE49-F238E27FC236}">
                <a16:creationId xmlns:a16="http://schemas.microsoft.com/office/drawing/2014/main" id="{9D683A0A-F481-4C60-A6E2-6B43FF2F29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5506" y="6090428"/>
            <a:ext cx="3256627" cy="329321"/>
          </a:xfrm>
          <a:prstGeom prst="rect">
            <a:avLst/>
          </a:prstGeom>
        </p:spPr>
      </p:pic>
      <p:pic>
        <p:nvPicPr>
          <p:cNvPr id="6" name="Picture 5" descr="Nature Conservancy logo&#10;">
            <a:extLst>
              <a:ext uri="{FF2B5EF4-FFF2-40B4-BE49-F238E27FC236}">
                <a16:creationId xmlns:a16="http://schemas.microsoft.com/office/drawing/2014/main" id="{8D94065E-CF8A-480D-96D2-923B16E37C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3628" y="5858540"/>
            <a:ext cx="2163607" cy="733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9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89F55-06A5-476E-85FF-0C6D1F1A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40" y="4018327"/>
            <a:ext cx="4620584" cy="165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RECENT HIGHLIGHTS</a:t>
            </a:r>
          </a:p>
        </p:txBody>
      </p:sp>
      <p:pic>
        <p:nvPicPr>
          <p:cNvPr id="5" name="Picture 4" descr="Diverse dry hill prairie">
            <a:extLst>
              <a:ext uri="{FF2B5EF4-FFF2-40B4-BE49-F238E27FC236}">
                <a16:creationId xmlns:a16="http://schemas.microsoft.com/office/drawing/2014/main" id="{55661374-FE7D-4104-95FD-B122AB65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873" y="10"/>
            <a:ext cx="821112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9616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6010-1847-4892-ABDE-AB25DFE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46947"/>
            <a:ext cx="3591648" cy="256365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PRAIRIES OF MINNESOTA LANDOWNER HANDBOOK</a:t>
            </a:r>
          </a:p>
        </p:txBody>
      </p:sp>
      <p:pic>
        <p:nvPicPr>
          <p:cNvPr id="5" name="Picture 4" descr="Cover of the Prairies of Minnesota Landowner Handbook">
            <a:extLst>
              <a:ext uri="{FF2B5EF4-FFF2-40B4-BE49-F238E27FC236}">
                <a16:creationId xmlns:a16="http://schemas.microsoft.com/office/drawing/2014/main" id="{F6380833-45C2-4B6E-B6B1-CE8F9AF684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76" y="260052"/>
            <a:ext cx="4304145" cy="6337896"/>
          </a:xfrm>
          <a:prstGeom prst="rect">
            <a:avLst/>
          </a:prstGeom>
        </p:spPr>
      </p:pic>
      <p:pic>
        <p:nvPicPr>
          <p:cNvPr id="7" name="Picture 6" descr="Environment and Natural Resources Trust Fund Logo&#10;">
            <a:extLst>
              <a:ext uri="{FF2B5EF4-FFF2-40B4-BE49-F238E27FC236}">
                <a16:creationId xmlns:a16="http://schemas.microsoft.com/office/drawing/2014/main" id="{EB24EDC1-E9BC-457F-B3DA-28894C8F9A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014" y="5399524"/>
            <a:ext cx="1494807" cy="10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airies of Minnesota Landowner Handbook Landowner Spotlight">
            <a:extLst>
              <a:ext uri="{FF2B5EF4-FFF2-40B4-BE49-F238E27FC236}">
                <a16:creationId xmlns:a16="http://schemas.microsoft.com/office/drawing/2014/main" id="{3A34CFCA-F094-45A4-AA25-DD3F9E89F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172871" y="759302"/>
            <a:ext cx="3846258" cy="5420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Prairies of Minnesota Landowner Handbook Table of Contents">
            <a:extLst>
              <a:ext uri="{FF2B5EF4-FFF2-40B4-BE49-F238E27FC236}">
                <a16:creationId xmlns:a16="http://schemas.microsoft.com/office/drawing/2014/main" id="{E7A74BF6-9671-4811-974F-D36986F23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09" y="764195"/>
            <a:ext cx="3846258" cy="5415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Prairies of Minnesota Landowner Handbook Ring Fire Technique">
            <a:extLst>
              <a:ext uri="{FF2B5EF4-FFF2-40B4-BE49-F238E27FC236}">
                <a16:creationId xmlns:a16="http://schemas.microsoft.com/office/drawing/2014/main" id="{36ABBA9F-D045-4C30-A1D3-BD1ADD0834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33" y="759302"/>
            <a:ext cx="3801032" cy="5410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4CCDE-EC2A-4380-9D06-3E881945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9" y="-183515"/>
            <a:ext cx="10515600" cy="1325563"/>
          </a:xfrm>
        </p:spPr>
        <p:txBody>
          <a:bodyPr/>
          <a:lstStyle/>
          <a:p>
            <a:r>
              <a:rPr lang="en-US" dirty="0"/>
              <a:t>HANDBOOK</a:t>
            </a:r>
            <a:r>
              <a:rPr lang="en-US" baseline="0" dirty="0"/>
              <a:t>: EXAMPLE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36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iries of Minnesota Landowner Handbook Grazing Chapter">
            <a:extLst>
              <a:ext uri="{FF2B5EF4-FFF2-40B4-BE49-F238E27FC236}">
                <a16:creationId xmlns:a16="http://schemas.microsoft.com/office/drawing/2014/main" id="{87730FC0-CA5E-48DB-8F0A-CE48DFB367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0" y="718924"/>
            <a:ext cx="3808946" cy="5420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Prairies of Minnesota Landowner Handbook Patch-Burn Grazing Diagrams">
            <a:extLst>
              <a:ext uri="{FF2B5EF4-FFF2-40B4-BE49-F238E27FC236}">
                <a16:creationId xmlns:a16="http://schemas.microsoft.com/office/drawing/2014/main" id="{4E7C323D-6762-41F4-A142-996BC1B7A0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942" y="718924"/>
            <a:ext cx="3801032" cy="5430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Prairies of Minnesota Landowner Handbook Appendix C: How to Tell if you Have Native Prairie">
            <a:extLst>
              <a:ext uri="{FF2B5EF4-FFF2-40B4-BE49-F238E27FC236}">
                <a16:creationId xmlns:a16="http://schemas.microsoft.com/office/drawing/2014/main" id="{AE4EF870-1AC4-43AF-904B-E481A90778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053" y="707820"/>
            <a:ext cx="3801031" cy="5418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F4F10-40AA-4BC6-AD61-EDB36DF4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" y="-171323"/>
            <a:ext cx="10515600" cy="1325563"/>
          </a:xfrm>
        </p:spPr>
        <p:txBody>
          <a:bodyPr/>
          <a:lstStyle/>
          <a:p>
            <a:r>
              <a:rPr lang="en-US" sz="44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HANDBOOK</a:t>
            </a:r>
            <a:r>
              <a:rPr lang="en-US" sz="4400" kern="1200" baseline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: EXAMPLE PAGES CONT.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3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A0C3-C67D-43DF-B8DD-242116DD0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MINNESOTA PRAIRIE LANDOWNER NETWORK</a:t>
            </a:r>
          </a:p>
        </p:txBody>
      </p:sp>
      <p:pic>
        <p:nvPicPr>
          <p:cNvPr id="8" name="Picture 7" descr="Let's talk #PrairieManagement! logo">
            <a:extLst>
              <a:ext uri="{FF2B5EF4-FFF2-40B4-BE49-F238E27FC236}">
                <a16:creationId xmlns:a16="http://schemas.microsoft.com/office/drawing/2014/main" id="{91CAC554-9C18-4E16-B81B-65A1C9A97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3110" y="357369"/>
            <a:ext cx="4350139" cy="801279"/>
          </a:xfrm>
          <a:prstGeom prst="rect">
            <a:avLst/>
          </a:prstGeom>
        </p:spPr>
      </p:pic>
      <p:pic>
        <p:nvPicPr>
          <p:cNvPr id="9" name="Picture 8" descr="Environment and Natural Resources Trust Fund L">
            <a:extLst>
              <a:ext uri="{FF2B5EF4-FFF2-40B4-BE49-F238E27FC236}">
                <a16:creationId xmlns:a16="http://schemas.microsoft.com/office/drawing/2014/main" id="{2947FD31-D06B-4163-A3FF-A54CAED35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74" y="228986"/>
            <a:ext cx="1494807" cy="1058043"/>
          </a:xfrm>
          <a:prstGeom prst="rect">
            <a:avLst/>
          </a:prstGeom>
        </p:spPr>
      </p:pic>
      <p:pic>
        <p:nvPicPr>
          <p:cNvPr id="4" name="Picture 3" descr="Screen clip of Minnesota Prairie Landowner Network Facebook Group.">
            <a:extLst>
              <a:ext uri="{FF2B5EF4-FFF2-40B4-BE49-F238E27FC236}">
                <a16:creationId xmlns:a16="http://schemas.microsoft.com/office/drawing/2014/main" id="{009F7F2E-96B3-45B8-BF0B-DA2DE61F72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115" y="1440873"/>
            <a:ext cx="6467292" cy="52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5FD5-B1B8-4C72-9D8A-096FDB24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1" y="0"/>
            <a:ext cx="10515600" cy="1325563"/>
          </a:xfrm>
        </p:spPr>
        <p:txBody>
          <a:bodyPr/>
          <a:lstStyle/>
          <a:p>
            <a:r>
              <a:rPr lang="en-US" dirty="0"/>
              <a:t>NETWORK:</a:t>
            </a:r>
            <a:r>
              <a:rPr lang="en-US" baseline="0" dirty="0"/>
              <a:t> EXAMPLE POSTS</a:t>
            </a:r>
            <a:endParaRPr lang="en-US" dirty="0"/>
          </a:p>
        </p:txBody>
      </p:sp>
      <p:pic>
        <p:nvPicPr>
          <p:cNvPr id="9" name="Picture 8" descr="Minnesota Prairie Landowner Network Facebook Group post: What effect does grazing have on reed canary grass?">
            <a:extLst>
              <a:ext uri="{FF2B5EF4-FFF2-40B4-BE49-F238E27FC236}">
                <a16:creationId xmlns:a16="http://schemas.microsoft.com/office/drawing/2014/main" id="{18EC1EA4-CBE2-4497-BDCB-4FB52F690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6" y="1029970"/>
            <a:ext cx="3661168" cy="54644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Minnesota Prairie Landowner Network Facebook Group post: herbicide question">
            <a:extLst>
              <a:ext uri="{FF2B5EF4-FFF2-40B4-BE49-F238E27FC236}">
                <a16:creationId xmlns:a16="http://schemas.microsoft.com/office/drawing/2014/main" id="{A0113346-F71D-440C-BCFF-7AD8288CC2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597" y="1453079"/>
            <a:ext cx="4144225" cy="3951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Minnesota Prairie Landowner Network Facebook Group post: prairie restoration question">
            <a:extLst>
              <a:ext uri="{FF2B5EF4-FFF2-40B4-BE49-F238E27FC236}">
                <a16:creationId xmlns:a16="http://schemas.microsoft.com/office/drawing/2014/main" id="{73A1E7EE-0A61-40D6-B5EA-00F943B3F7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765" y="1029970"/>
            <a:ext cx="3866254" cy="5464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247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nesota Prairie Landowner Network Facebook Group post: Sorting by hashtags">
            <a:extLst>
              <a:ext uri="{FF2B5EF4-FFF2-40B4-BE49-F238E27FC236}">
                <a16:creationId xmlns:a16="http://schemas.microsoft.com/office/drawing/2014/main" id="{CAD92A24-DB50-459F-B20B-7AE14E8E30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3" y="1200055"/>
            <a:ext cx="3988208" cy="4927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Minnesota Prairie Landowner Network Facebook Group post: Ask Me Anything">
            <a:extLst>
              <a:ext uri="{FF2B5EF4-FFF2-40B4-BE49-F238E27FC236}">
                <a16:creationId xmlns:a16="http://schemas.microsoft.com/office/drawing/2014/main" id="{DFD4A6C7-0948-4AF6-9FCF-A58563DD81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029" y="898563"/>
            <a:ext cx="3919148" cy="5863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Minnesota Prairie Landowner Network Facebook Group post: What plant is this? Spiderwort">
            <a:extLst>
              <a:ext uri="{FF2B5EF4-FFF2-40B4-BE49-F238E27FC236}">
                <a16:creationId xmlns:a16="http://schemas.microsoft.com/office/drawing/2014/main" id="{AA06F1E4-0EF9-4831-9BBF-FD045D9F74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745" y="1200054"/>
            <a:ext cx="3661551" cy="5103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912465-1B4D-4B7E-8BEC-0558220A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" y="-73787"/>
            <a:ext cx="10515600" cy="1325563"/>
          </a:xfrm>
        </p:spPr>
        <p:txBody>
          <a:bodyPr/>
          <a:lstStyle/>
          <a:p>
            <a:r>
              <a:rPr lang="en-US" sz="44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NETWORK:</a:t>
            </a:r>
            <a:r>
              <a:rPr lang="en-US" sz="4400" kern="1200" baseline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EXAMPLE POSTS CONT.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2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0FA4-9B2F-4499-8D8E-CE5983FD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71" y="454982"/>
            <a:ext cx="6538623" cy="9030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Online, Offline &amp; In-Person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48A5D-6D8D-4548-8FDE-D8F514325AB9}"/>
              </a:ext>
            </a:extLst>
          </p:cNvPr>
          <p:cNvSpPr txBox="1"/>
          <p:nvPr/>
        </p:nvSpPr>
        <p:spPr>
          <a:xfrm>
            <a:off x="148888" y="2136338"/>
            <a:ext cx="4941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2021: First newsletter mailed to 6,000+ landowners and distributed at many SWCD and partner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2022: Next newsletter scheduled to be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June-August 2022: First in-person events to be scheduled (pandemic pending)</a:t>
            </a:r>
          </a:p>
        </p:txBody>
      </p:sp>
      <p:pic>
        <p:nvPicPr>
          <p:cNvPr id="6" name="Picture 5" descr="Cover of first Minnesota Prairie Landowner Network Newsletter-Summer 2021.">
            <a:extLst>
              <a:ext uri="{FF2B5EF4-FFF2-40B4-BE49-F238E27FC236}">
                <a16:creationId xmlns:a16="http://schemas.microsoft.com/office/drawing/2014/main" id="{E900F81B-9C30-4480-9402-AEBF42496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371" y="152722"/>
            <a:ext cx="4336330" cy="6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of prairie landscapes showing grass, flowers, trees, a river, and grazing cattle ">
            <a:extLst>
              <a:ext uri="{FF2B5EF4-FFF2-40B4-BE49-F238E27FC236}">
                <a16:creationId xmlns:a16="http://schemas.microsoft.com/office/drawing/2014/main" id="{C33B409E-C83B-485C-BB31-130F0A53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2863"/>
            <a:ext cx="12258675" cy="6943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97A9F-7BBB-47B3-B782-010610E3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Glacial Lakes Prairie Core</a:t>
            </a:r>
          </a:p>
        </p:txBody>
      </p:sp>
    </p:spTree>
    <p:extLst>
      <p:ext uri="{BB962C8B-B14F-4D97-AF65-F5344CB8AC3E}">
        <p14:creationId xmlns:p14="http://schemas.microsoft.com/office/powerpoint/2010/main" val="319508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A7E254-4745-417C-B53B-E295785EE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Central </a:t>
            </a:r>
            <a:r>
              <a:rPr lang="en-US" dirty="0" err="1"/>
              <a:t>Orday</a:t>
            </a:r>
            <a:r>
              <a:rPr lang="en-US" dirty="0"/>
              <a:t> Glacial Lakes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15368-9CC0-4B18-A250-2A631B8ED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p of Central Orday Glacial Lakes region of Minnesota showing environmental protections up to 2008">
            <a:extLst>
              <a:ext uri="{FF2B5EF4-FFF2-40B4-BE49-F238E27FC236}">
                <a16:creationId xmlns:a16="http://schemas.microsoft.com/office/drawing/2014/main" id="{796A24A9-9F1B-44D6-91D6-F32DA8CFF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531" y="0"/>
            <a:ext cx="905293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A46F23-7FB2-4D6C-A07C-C09F78F2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734" y="6116659"/>
            <a:ext cx="1472946" cy="6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4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 of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6829" y="1594624"/>
            <a:ext cx="5565371" cy="4582339"/>
          </a:xfrm>
        </p:spPr>
        <p:txBody>
          <a:bodyPr/>
          <a:lstStyle/>
          <a:p>
            <a:r>
              <a:rPr lang="en-US" b="1" dirty="0"/>
              <a:t>Protect </a:t>
            </a:r>
            <a:r>
              <a:rPr lang="en-US" dirty="0"/>
              <a:t>last remaining tracts of prairie (protect)</a:t>
            </a:r>
          </a:p>
          <a:p>
            <a:r>
              <a:rPr lang="en-US" dirty="0"/>
              <a:t>Build a grassland habitat base for many species of wildlife (restoration)</a:t>
            </a:r>
          </a:p>
          <a:p>
            <a:r>
              <a:rPr lang="en-US" dirty="0"/>
              <a:t>Make sure grasslands are in best possible condition (enhance)</a:t>
            </a:r>
          </a:p>
          <a:p>
            <a:r>
              <a:rPr lang="en-US" dirty="0"/>
              <a:t>Use a working lands approach to integrate conservation and economics</a:t>
            </a:r>
          </a:p>
          <a:p>
            <a:r>
              <a:rPr lang="en-US" b="1" dirty="0"/>
              <a:t>Functioning grassland landscapes</a:t>
            </a:r>
          </a:p>
        </p:txBody>
      </p:sp>
      <p:pic>
        <p:nvPicPr>
          <p:cNvPr id="9" name="Picture 8" descr="prescribed fire and equipment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2987761"/>
            <a:ext cx="2775491" cy="3655329"/>
          </a:xfrm>
          <a:prstGeom prst="rect">
            <a:avLst/>
          </a:prstGeom>
        </p:spPr>
      </p:pic>
      <p:pic>
        <p:nvPicPr>
          <p:cNvPr id="8" name="Picture 7" descr="cattle grazing on a hillside">
            <a:extLst>
              <a:ext uri="{FF2B5EF4-FFF2-40B4-BE49-F238E27FC236}">
                <a16:creationId xmlns:a16="http://schemas.microsoft.com/office/drawing/2014/main" id="{F006FEDA-BF2A-4B49-BD62-1BF834A39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847" y="1677631"/>
            <a:ext cx="3697778" cy="28465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8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7BC0-0149-4283-B52A-2D065D140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Central </a:t>
            </a:r>
            <a:r>
              <a:rPr lang="en-US" dirty="0" err="1"/>
              <a:t>Orday</a:t>
            </a:r>
            <a:r>
              <a:rPr lang="en-US" dirty="0"/>
              <a:t> Glacial Lakes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6AEDE-EFDA-4578-818D-7E301BA06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 of Central Orday Glacial Lakes region of Minnesota showing accomplishments through 2021">
            <a:extLst>
              <a:ext uri="{FF2B5EF4-FFF2-40B4-BE49-F238E27FC236}">
                <a16:creationId xmlns:a16="http://schemas.microsoft.com/office/drawing/2014/main" id="{2102887C-F1B4-4F6E-B0B0-E18E0F83B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7D0DD-B4ED-4052-96B3-E4941F8A6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334" y="6116659"/>
            <a:ext cx="1472946" cy="6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9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2FAF26-B6AC-472E-99F5-885E25E24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ap of Central Orday Glacial Lakes region of Minnesota showing all accomplishments through 2021">
            <a:extLst>
              <a:ext uri="{FF2B5EF4-FFF2-40B4-BE49-F238E27FC236}">
                <a16:creationId xmlns:a16="http://schemas.microsoft.com/office/drawing/2014/main" id="{D38F9A57-5317-4F07-8766-D6A46E5B61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"/>
          <a:stretch/>
        </p:blipFill>
        <p:spPr>
          <a:xfrm>
            <a:off x="1801368" y="-27455"/>
            <a:ext cx="8634402" cy="688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74B06-78C8-4E53-8655-29DBD0B03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622" y="6089227"/>
            <a:ext cx="1472946" cy="649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754EE-E4D9-41AF-B1F1-B191B010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Central </a:t>
            </a:r>
            <a:r>
              <a:rPr lang="en-US" dirty="0" err="1"/>
              <a:t>Orday</a:t>
            </a:r>
            <a:r>
              <a:rPr lang="en-US" dirty="0"/>
              <a:t> Glacial Lakes 3</a:t>
            </a:r>
          </a:p>
        </p:txBody>
      </p:sp>
    </p:spTree>
    <p:extLst>
      <p:ext uri="{BB962C8B-B14F-4D97-AF65-F5344CB8AC3E}">
        <p14:creationId xmlns:p14="http://schemas.microsoft.com/office/powerpoint/2010/main" val="2634696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D4CE-DF46-46D0-83E6-F0F8E08968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Conservation Over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FFF67D-EBD7-44F6-A6B4-70FED4B93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efore and after images of prairie restoration">
            <a:extLst>
              <a:ext uri="{FF2B5EF4-FFF2-40B4-BE49-F238E27FC236}">
                <a16:creationId xmlns:a16="http://schemas.microsoft.com/office/drawing/2014/main" id="{9FB35237-B7DF-493B-826F-7F45A29CC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" t="1375" r="794"/>
          <a:stretch/>
        </p:blipFill>
        <p:spPr>
          <a:xfrm>
            <a:off x="776176" y="0"/>
            <a:ext cx="10568763" cy="68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4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of different types of prairie restoration taking place">
            <a:extLst>
              <a:ext uri="{FF2B5EF4-FFF2-40B4-BE49-F238E27FC236}">
                <a16:creationId xmlns:a16="http://schemas.microsoft.com/office/drawing/2014/main" id="{375055EE-BAFF-4AF5-823E-DA9B3D57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00"/>
            <a:ext cx="12192000" cy="68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F4867C-1956-46E5-AAE5-29281D0C6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Partnered Work</a:t>
            </a:r>
          </a:p>
        </p:txBody>
      </p:sp>
    </p:spTree>
    <p:extLst>
      <p:ext uri="{BB962C8B-B14F-4D97-AF65-F5344CB8AC3E}">
        <p14:creationId xmlns:p14="http://schemas.microsoft.com/office/powerpoint/2010/main" val="4119938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EDD9-7BF6-4ABA-A4AE-89BFEA93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365125"/>
            <a:ext cx="107750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AE2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br>
              <a:rPr lang="en-US" dirty="0">
                <a:solidFill>
                  <a:srgbClr val="AE2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AE2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future of the Prairie…</a:t>
            </a:r>
            <a:br>
              <a:rPr lang="en-US" i="1" dirty="0">
                <a:solidFill>
                  <a:srgbClr val="AE2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4B2724-09D4-43BC-8E4B-EE6A50D1E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86" y="1825625"/>
            <a:ext cx="661582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0A06D-4311-4609-A193-D90B71B56BF3}"/>
              </a:ext>
            </a:extLst>
          </p:cNvPr>
          <p:cNvSpPr txBox="1"/>
          <p:nvPr/>
        </p:nvSpPr>
        <p:spPr>
          <a:xfrm>
            <a:off x="7019865" y="6231265"/>
            <a:ext cx="5068632" cy="523220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D231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TNC Glacial Lakes Fire Crew 2021</a:t>
            </a:r>
          </a:p>
        </p:txBody>
      </p:sp>
    </p:spTree>
    <p:extLst>
      <p:ext uri="{BB962C8B-B14F-4D97-AF65-F5344CB8AC3E}">
        <p14:creationId xmlns:p14="http://schemas.microsoft.com/office/powerpoint/2010/main" val="40158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Fluctuations in commodity prices</a:t>
            </a:r>
          </a:p>
          <a:p>
            <a:pPr lvl="1"/>
            <a:r>
              <a:rPr lang="en-US" dirty="0"/>
              <a:t>Numerous factors</a:t>
            </a:r>
          </a:p>
          <a:p>
            <a:pPr lvl="1"/>
            <a:r>
              <a:rPr lang="en-US" dirty="0"/>
              <a:t>Land prices and interest in conservation programs</a:t>
            </a:r>
          </a:p>
          <a:p>
            <a:r>
              <a:rPr lang="en-US" dirty="0"/>
              <a:t>Loss of CRP (~1M acres since 2007)</a:t>
            </a:r>
          </a:p>
          <a:p>
            <a:r>
              <a:rPr lang="en-US" dirty="0"/>
              <a:t>Ecosystem services of grasslands</a:t>
            </a:r>
          </a:p>
          <a:p>
            <a:r>
              <a:rPr lang="en-US" dirty="0"/>
              <a:t>Carbon and grasslands</a:t>
            </a:r>
          </a:p>
          <a:p>
            <a:r>
              <a:rPr lang="en-US" dirty="0"/>
              <a:t>Societal focus on pollinators</a:t>
            </a:r>
          </a:p>
          <a:p>
            <a:pPr lvl="1"/>
            <a:r>
              <a:rPr lang="en-US" dirty="0"/>
              <a:t>Data on declines in grassland birds</a:t>
            </a:r>
          </a:p>
        </p:txBody>
      </p:sp>
      <p:pic>
        <p:nvPicPr>
          <p:cNvPr id="6" name="Content Placeholder 5" descr="monarch butterfly on blazingstar flower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582" y="1595550"/>
            <a:ext cx="3657600" cy="4581413"/>
          </a:xfrm>
          <a:solidFill>
            <a:schemeClr val="accent2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6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C5D935-9998-46C7-B3B5-85050A2A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Protect, Restore, and Enhance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</p:spPr>
        <p:txBody>
          <a:bodyPr/>
          <a:lstStyle/>
          <a:p>
            <a:r>
              <a:rPr lang="en-US" dirty="0"/>
              <a:t>Clustered around state</a:t>
            </a:r>
          </a:p>
          <a:p>
            <a:pPr lvl="1"/>
            <a:r>
              <a:rPr lang="en-US" dirty="0"/>
              <a:t>Soils and topography</a:t>
            </a:r>
          </a:p>
          <a:p>
            <a:r>
              <a:rPr lang="en-US" dirty="0"/>
              <a:t>Need to protect and connect</a:t>
            </a:r>
          </a:p>
          <a:p>
            <a:r>
              <a:rPr lang="en-US" dirty="0"/>
              <a:t>Restore</a:t>
            </a:r>
          </a:p>
          <a:p>
            <a:pPr lvl="1"/>
            <a:r>
              <a:rPr lang="en-US" dirty="0"/>
              <a:t>Fee title</a:t>
            </a:r>
          </a:p>
          <a:p>
            <a:pPr lvl="1"/>
            <a:r>
              <a:rPr lang="en-US" dirty="0"/>
              <a:t>Easements (multiple)</a:t>
            </a:r>
          </a:p>
          <a:p>
            <a:pPr lvl="1"/>
            <a:r>
              <a:rPr lang="en-US" dirty="0"/>
              <a:t>Temporary programs (CRP,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1028" name="Picture 4" descr="map of the state of Minnes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9493" y="3067396"/>
            <a:ext cx="2823643" cy="33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p of state of Minnesota showing the prairie region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116" y="1310184"/>
            <a:ext cx="3139264" cy="351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67285-220B-4B08-90C5-D9F2C289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BDAB-9654-4C9C-965D-006AE3002019}" type="datetime1">
              <a:rPr lang="en-US" smtClean="0"/>
              <a:t>11/1/2021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A12E9-94F7-4620-8F8F-43445762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42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 Plan, Learn, 2017 Plan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38" y="1795549"/>
            <a:ext cx="6899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2010 – Original Prairie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We’ve learned a lot since then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Mechanics of conservation on the 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Science always changing informing us how we do our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2017 – Version 2 Plan and maps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Incorporate what we’ve learned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a lot to learn!!</a:t>
            </a:r>
          </a:p>
        </p:txBody>
      </p:sp>
      <p:pic>
        <p:nvPicPr>
          <p:cNvPr id="8" name="Content Placeholder 6" descr="image of newer more open grassland planti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215" y="4223036"/>
            <a:ext cx="3150524" cy="2133314"/>
          </a:xfrm>
        </p:spPr>
      </p:pic>
      <p:grpSp>
        <p:nvGrpSpPr>
          <p:cNvPr id="6" name="Group 5" descr="image of older dense prairie planting"/>
          <p:cNvGrpSpPr/>
          <p:nvPr/>
        </p:nvGrpSpPr>
        <p:grpSpPr>
          <a:xfrm>
            <a:off x="8528859" y="1533104"/>
            <a:ext cx="3150524" cy="2424217"/>
            <a:chOff x="1875759" y="3059083"/>
            <a:chExt cx="2953777" cy="19294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5759" y="3131940"/>
              <a:ext cx="2953777" cy="1856558"/>
            </a:xfrm>
            <a:prstGeom prst="rect">
              <a:avLst/>
            </a:prstGeom>
          </p:spPr>
        </p:pic>
        <p:sp>
          <p:nvSpPr>
            <p:cNvPr id="10" name="Down Arrow 9"/>
            <p:cNvSpPr/>
            <p:nvPr/>
          </p:nvSpPr>
          <p:spPr>
            <a:xfrm>
              <a:off x="3582786" y="3059083"/>
              <a:ext cx="58189" cy="573579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3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 and Working Together</a:t>
            </a:r>
          </a:p>
        </p:txBody>
      </p:sp>
      <p:sp>
        <p:nvSpPr>
          <p:cNvPr id="8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 descr="MN DNR logo">
            <a:extLst>
              <a:ext uri="{FF2B5EF4-FFF2-40B4-BE49-F238E27FC236}">
                <a16:creationId xmlns:a16="http://schemas.microsoft.com/office/drawing/2014/main" id="{10E792D2-09A5-4464-A9D7-71E89201B5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61662" y="1543696"/>
            <a:ext cx="2896858" cy="1655873"/>
          </a:xfrm>
          <a:prstGeom prst="rect">
            <a:avLst/>
          </a:prstGeom>
          <a:noFill/>
        </p:spPr>
      </p:pic>
      <p:pic>
        <p:nvPicPr>
          <p:cNvPr id="14" name="Picture 13" descr="logo for The Nature Conservancy">
            <a:extLst>
              <a:ext uri="{FF2B5EF4-FFF2-40B4-BE49-F238E27FC236}">
                <a16:creationId xmlns:a16="http://schemas.microsoft.com/office/drawing/2014/main" id="{8D94065E-CF8A-480D-96D2-923B16E37C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874" y="1858317"/>
            <a:ext cx="3449044" cy="116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NRCS logo">
            <a:extLst>
              <a:ext uri="{FF2B5EF4-FFF2-40B4-BE49-F238E27FC236}">
                <a16:creationId xmlns:a16="http://schemas.microsoft.com/office/drawing/2014/main" id="{FF48D1CD-263E-4A84-8583-98DD0B78E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7110" y="1801190"/>
            <a:ext cx="2748043" cy="1100982"/>
          </a:xfrm>
          <a:prstGeom prst="rect">
            <a:avLst/>
          </a:prstGeom>
          <a:noFill/>
        </p:spPr>
      </p:pic>
      <p:pic>
        <p:nvPicPr>
          <p:cNvPr id="12" name="Picture 11" descr="Audubon logo">
            <a:extLst>
              <a:ext uri="{FF2B5EF4-FFF2-40B4-BE49-F238E27FC236}">
                <a16:creationId xmlns:a16="http://schemas.microsoft.com/office/drawing/2014/main" id="{E26C4D19-6826-42BB-BDE2-94EE72D1FC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429" y="3050639"/>
            <a:ext cx="1736345" cy="1193738"/>
          </a:xfrm>
          <a:prstGeom prst="rect">
            <a:avLst/>
          </a:prstGeom>
          <a:noFill/>
        </p:spPr>
      </p:pic>
      <p:pic>
        <p:nvPicPr>
          <p:cNvPr id="18" name="AB8873F1-2709-4DC4-A1AA-78E40704F574" descr="The Conservation Fund logo">
            <a:extLst>
              <a:ext uri="{FF2B5EF4-FFF2-40B4-BE49-F238E27FC236}">
                <a16:creationId xmlns:a16="http://schemas.microsoft.com/office/drawing/2014/main" id="{C592AEC4-9C2A-437D-8A5E-BBD7275E40D9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520" y="3397026"/>
            <a:ext cx="4673752" cy="61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WSR logo">
            <a:extLst>
              <a:ext uri="{FF2B5EF4-FFF2-40B4-BE49-F238E27FC236}">
                <a16:creationId xmlns:a16="http://schemas.microsoft.com/office/drawing/2014/main" id="{88FD2CA2-FE55-4E87-A2D0-F16E5E9FD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176" y="3086014"/>
            <a:ext cx="2594978" cy="1228555"/>
          </a:xfrm>
          <a:prstGeom prst="rect">
            <a:avLst/>
          </a:prstGeom>
          <a:noFill/>
        </p:spPr>
      </p:pic>
      <p:pic>
        <p:nvPicPr>
          <p:cNvPr id="9" name="Picture 8" descr="Pheasants Forever Logo">
            <a:extLst>
              <a:ext uri="{FF2B5EF4-FFF2-40B4-BE49-F238E27FC236}">
                <a16:creationId xmlns:a16="http://schemas.microsoft.com/office/drawing/2014/main" id="{EC029A44-C1CB-4A2F-8B41-B2D5E8406F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75" y="4426558"/>
            <a:ext cx="1431310" cy="182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U logo">
            <a:extLst>
              <a:ext uri="{FF2B5EF4-FFF2-40B4-BE49-F238E27FC236}">
                <a16:creationId xmlns:a16="http://schemas.microsoft.com/office/drawing/2014/main" id="{8488656E-61A2-4C9C-BC5C-BD9574C474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751" y="4563130"/>
            <a:ext cx="2224466" cy="157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MLT logo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346" y="4563130"/>
            <a:ext cx="2999670" cy="1214969"/>
          </a:xfrm>
          <a:prstGeom prst="rect">
            <a:avLst/>
          </a:prstGeom>
        </p:spPr>
      </p:pic>
      <p:pic>
        <p:nvPicPr>
          <p:cNvPr id="10" name="Picture 9" descr="MPCS logo">
            <a:extLst>
              <a:ext uri="{FF2B5EF4-FFF2-40B4-BE49-F238E27FC236}">
                <a16:creationId xmlns:a16="http://schemas.microsoft.com/office/drawing/2014/main" id="{152D2CC5-03D5-42F7-9F4E-BC2154EF926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9195" y="4494099"/>
            <a:ext cx="1789361" cy="1756429"/>
          </a:xfrm>
          <a:prstGeom prst="rect">
            <a:avLst/>
          </a:prstGeom>
          <a:noFill/>
        </p:spPr>
      </p:pic>
      <p:pic>
        <p:nvPicPr>
          <p:cNvPr id="15" name="Picture 14" descr="USFWS logo">
            <a:extLst>
              <a:ext uri="{FF2B5EF4-FFF2-40B4-BE49-F238E27FC236}">
                <a16:creationId xmlns:a16="http://schemas.microsoft.com/office/drawing/2014/main" id="{CF93CBD1-5A1F-4781-92AB-B5496FD6EF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8714" y="4426558"/>
            <a:ext cx="1536440" cy="1824523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 Landscape  </a:t>
            </a:r>
            <a:br>
              <a:rPr lang="en-US" dirty="0"/>
            </a:br>
            <a:r>
              <a:rPr lang="en-US" sz="2400" dirty="0"/>
              <a:t>WMAs / WPAs / CREP / WIA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 descr="WMA and WPA complex near Hutchinson M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790" y="1471065"/>
            <a:ext cx="8271162" cy="5250410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161" y="2099008"/>
            <a:ext cx="357944" cy="463328"/>
          </a:xfrm>
          <a:prstGeom prst="rect">
            <a:avLst/>
          </a:prstGeom>
        </p:spPr>
      </p:pic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136" y="1471065"/>
            <a:ext cx="696971" cy="212345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409" y="1491487"/>
            <a:ext cx="696971" cy="212345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71" y="2181018"/>
            <a:ext cx="623177" cy="29930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78132" y="1744858"/>
            <a:ext cx="0" cy="28772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78132" y="2631097"/>
            <a:ext cx="348486" cy="3256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5417454" y="1744858"/>
            <a:ext cx="72402" cy="3785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5178462" y="2490299"/>
            <a:ext cx="148934" cy="2168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012" y="2824536"/>
            <a:ext cx="311397" cy="308712"/>
          </a:xfrm>
          <a:prstGeom prst="rect">
            <a:avLst/>
          </a:prstGeom>
        </p:spPr>
      </p:pic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51" y="4263502"/>
            <a:ext cx="385815" cy="502860"/>
          </a:xfrm>
          <a:prstGeom prst="rect">
            <a:avLst/>
          </a:prstGeom>
        </p:spPr>
      </p:pic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445" y="4269456"/>
            <a:ext cx="357944" cy="46332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31280" y="4580313"/>
            <a:ext cx="355705" cy="41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988" y="4275057"/>
            <a:ext cx="429736" cy="651687"/>
          </a:xfrm>
          <a:prstGeom prst="rect">
            <a:avLst/>
          </a:prstGeom>
        </p:spPr>
      </p:pic>
      <p:pic>
        <p:nvPicPr>
          <p:cNvPr id="27" name="Picture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798" y="5314137"/>
            <a:ext cx="379739" cy="470196"/>
          </a:xfrm>
          <a:prstGeom prst="rect">
            <a:avLst/>
          </a:prstGeom>
        </p:spPr>
      </p:pic>
      <p:pic>
        <p:nvPicPr>
          <p:cNvPr id="28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505" y="4974961"/>
            <a:ext cx="434894" cy="55350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5656972" y="3521370"/>
            <a:ext cx="642561" cy="16886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5865380" y="3574297"/>
            <a:ext cx="2255373" cy="16357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2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AAF5-EACD-49FD-8E25-273740FCA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3934691"/>
            <a:ext cx="4620584" cy="12759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/>
              <a:t>Minnesota Prairie Conservation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70A71-812C-451E-BBE1-82DD95860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LANDOWNER ENGAGEMENT</a:t>
            </a:r>
          </a:p>
        </p:txBody>
      </p:sp>
      <p:pic>
        <p:nvPicPr>
          <p:cNvPr id="5" name="Picture 4" descr="Native prairie landscape photo with blazing star in the forefront&#10;">
            <a:extLst>
              <a:ext uri="{FF2B5EF4-FFF2-40B4-BE49-F238E27FC236}">
                <a16:creationId xmlns:a16="http://schemas.microsoft.com/office/drawing/2014/main" id="{92F0C803-760E-4BFB-97B3-6749BEF2D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051" y="10"/>
            <a:ext cx="692794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15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FBDD-6EC7-4DE9-8BC8-4783E342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190" y="-49289"/>
            <a:ext cx="3546919" cy="1807305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pic>
        <p:nvPicPr>
          <p:cNvPr id="5" name="Picture 4" descr="Native prairie with an aster blooming in the forefront.&#10;">
            <a:extLst>
              <a:ext uri="{FF2B5EF4-FFF2-40B4-BE49-F238E27FC236}">
                <a16:creationId xmlns:a16="http://schemas.microsoft.com/office/drawing/2014/main" id="{F9466414-3B5C-4392-B410-00C5DC294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81382-5DAC-4DD3-A47A-CBD2C9C72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545" y="1690255"/>
            <a:ext cx="5652655" cy="463449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½ of the states native prairie is privately owned making landowner engagement a vital component of the Prairie Plan</a:t>
            </a:r>
          </a:p>
          <a:p>
            <a:endParaRPr lang="en-US" sz="2400" dirty="0"/>
          </a:p>
          <a:p>
            <a:r>
              <a:rPr lang="en-US" sz="2400" dirty="0"/>
              <a:t>LCCMR has recognized this and allocated ENRTF funding to the Native Prairie Bank Program for 15+ years</a:t>
            </a:r>
          </a:p>
          <a:p>
            <a:endParaRPr lang="en-US" sz="2400" dirty="0"/>
          </a:p>
          <a:p>
            <a:r>
              <a:rPr lang="en-US" sz="2400" dirty="0"/>
              <a:t>Prairie Plan Partners across the state are helping us significantly expand our efforts </a:t>
            </a:r>
          </a:p>
        </p:txBody>
      </p:sp>
    </p:spTree>
    <p:extLst>
      <p:ext uri="{BB962C8B-B14F-4D97-AF65-F5344CB8AC3E}">
        <p14:creationId xmlns:p14="http://schemas.microsoft.com/office/powerpoint/2010/main" val="4140587880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3E279FB-801A-4154-A8D1-4023C574105C}" vid="{F2B862EF-D89D-4856-97F4-47BA80E78E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MNDNR</Template>
  <TotalTime>834</TotalTime>
  <Words>422</Words>
  <Application>Microsoft Office PowerPoint</Application>
  <PresentationFormat>Widescreen</PresentationFormat>
  <Paragraphs>86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Minnesota</vt:lpstr>
      <vt:lpstr>Minnesota Prairie Conservation Plan </vt:lpstr>
      <vt:lpstr>Goals and Objectives of the Plan</vt:lpstr>
      <vt:lpstr>Changing Landscape</vt:lpstr>
      <vt:lpstr>Protect, Restore, and Enhance</vt:lpstr>
      <vt:lpstr>2010 Plan, Learn, 2017 Plan</vt:lpstr>
      <vt:lpstr>Partnerships and Working Together</vt:lpstr>
      <vt:lpstr>Partnership Landscape   WMAs / WPAs / CREP / WIA </vt:lpstr>
      <vt:lpstr>Minnesota Prairie Conservation Plan</vt:lpstr>
      <vt:lpstr>BACKGROUND</vt:lpstr>
      <vt:lpstr>RECENT HIGHLIGHTS</vt:lpstr>
      <vt:lpstr>PRAIRIES OF MINNESOTA LANDOWNER HANDBOOK</vt:lpstr>
      <vt:lpstr>HANDBOOK: EXAMPLE PAGES</vt:lpstr>
      <vt:lpstr>HANDBOOK: EXAMPLE PAGES CONT.</vt:lpstr>
      <vt:lpstr>MINNESOTA PRAIRIE LANDOWNER NETWORK</vt:lpstr>
      <vt:lpstr>NETWORK: EXAMPLE POSTS</vt:lpstr>
      <vt:lpstr>NETWORK: EXAMPLE POSTS CONT.</vt:lpstr>
      <vt:lpstr>Online, Offline &amp; In-Person</vt:lpstr>
      <vt:lpstr>Glacial Lakes Prairie Core</vt:lpstr>
      <vt:lpstr>Central Orday Glacial Lakes</vt:lpstr>
      <vt:lpstr>Central Orday Glacial Lakes 2</vt:lpstr>
      <vt:lpstr>Central Orday Glacial Lakes 3</vt:lpstr>
      <vt:lpstr>Conservation Over Time</vt:lpstr>
      <vt:lpstr>Partnered Work</vt:lpstr>
      <vt:lpstr>Conclusion For the future of the Prairie… </vt:lpstr>
    </vt:vector>
  </TitlesOfParts>
  <Company>MNDNR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 Prairie Conservation Plan</dc:title>
  <dc:subject/>
  <dc:creator>Hoch, Greg (DNR)</dc:creator>
  <cp:keywords/>
  <dc:description/>
  <cp:lastModifiedBy>Amanda Schnabel</cp:lastModifiedBy>
  <cp:revision>28</cp:revision>
  <cp:lastPrinted>2017-03-14T16:27:36Z</cp:lastPrinted>
  <dcterms:created xsi:type="dcterms:W3CDTF">2021-10-31T15:28:15Z</dcterms:created>
  <dcterms:modified xsi:type="dcterms:W3CDTF">2021-11-01T19:42:35Z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</vt:lpwstr>
  </property>
</Properties>
</file>