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256" r:id="rId5"/>
    <p:sldId id="303" r:id="rId6"/>
    <p:sldId id="307" r:id="rId7"/>
    <p:sldId id="328" r:id="rId8"/>
    <p:sldId id="317" r:id="rId9"/>
    <p:sldId id="312" r:id="rId10"/>
    <p:sldId id="334" r:id="rId11"/>
    <p:sldId id="316" r:id="rId12"/>
    <p:sldId id="333" r:id="rId13"/>
    <p:sldId id="301" r:id="rId14"/>
    <p:sldId id="309" r:id="rId15"/>
    <p:sldId id="289" r:id="rId16"/>
    <p:sldId id="304" r:id="rId17"/>
    <p:sldId id="315" r:id="rId18"/>
    <p:sldId id="314" r:id="rId19"/>
    <p:sldId id="319" r:id="rId20"/>
    <p:sldId id="320" r:id="rId21"/>
    <p:sldId id="323" r:id="rId22"/>
    <p:sldId id="321" r:id="rId23"/>
    <p:sldId id="32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M. Berns-Melhus" initials="KMB" lastIdx="1" clrIdx="0">
    <p:extLst>
      <p:ext uri="{19B8F6BF-5375-455C-9EA6-DF929625EA0E}">
        <p15:presenceInfo xmlns:p15="http://schemas.microsoft.com/office/powerpoint/2012/main" userId="S::kberns@conservationfund.org::e0d4bef5-b6d8-4588-a048-cc70355bcf53" providerId="AD"/>
      </p:ext>
    </p:extLst>
  </p:cmAuthor>
  <p:cmAuthor id="2" name="Emilee Nelson" initials="EN" lastIdx="1" clrIdx="1">
    <p:extLst>
      <p:ext uri="{19B8F6BF-5375-455C-9EA6-DF929625EA0E}">
        <p15:presenceInfo xmlns:p15="http://schemas.microsoft.com/office/powerpoint/2012/main" userId="S::enelson@conservationfund.org::a2888b2d-9670-4308-9a7b-0973e72151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A33E"/>
    <a:srgbClr val="FDB022"/>
    <a:srgbClr val="EF4136"/>
    <a:srgbClr val="005A84"/>
    <a:srgbClr val="D1CAA8"/>
    <a:srgbClr val="F4E0DF"/>
    <a:srgbClr val="F4DEB1"/>
    <a:srgbClr val="686868"/>
    <a:srgbClr val="F3DCB0"/>
    <a:srgbClr val="FCB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BC439F-3663-4FB6-8D3E-9913C81D10FB}" v="2808" dt="2021-05-20T19:21:48.757"/>
    <p1510:client id="{939179CB-DF20-4679-B920-99A8B1D1211B}" v="1" dt="2021-05-18T18:39:17.7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5" autoAdjust="0"/>
    <p:restoredTop sz="86449" autoAdjust="0"/>
  </p:normalViewPr>
  <p:slideViewPr>
    <p:cSldViewPr snapToGrid="0">
      <p:cViewPr varScale="1">
        <p:scale>
          <a:sx n="74" d="100"/>
          <a:sy n="74" d="100"/>
        </p:scale>
        <p:origin x="346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828292825139631E-2"/>
          <c:y val="7.4371980468312684E-2"/>
          <c:w val="0.8386701727735838"/>
          <c:h val="0.9037539076292424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83A33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C6-40A2-8619-5B0D4D6E2998}"/>
              </c:ext>
            </c:extLst>
          </c:dPt>
          <c:dPt>
            <c:idx val="1"/>
            <c:bubble3D val="0"/>
            <c:spPr>
              <a:solidFill>
                <a:srgbClr val="FDB02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C6-40A2-8619-5B0D4D6E2998}"/>
              </c:ext>
            </c:extLst>
          </c:dPt>
          <c:dPt>
            <c:idx val="2"/>
            <c:bubble3D val="0"/>
            <c:spPr>
              <a:solidFill>
                <a:srgbClr val="EF413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C6-40A2-8619-5B0D4D6E2998}"/>
              </c:ext>
            </c:extLst>
          </c:dPt>
          <c:cat>
            <c:strRef>
              <c:f>Sheet1!$A$9:$A$11</c:f>
              <c:strCache>
                <c:ptCount val="3"/>
                <c:pt idx="0">
                  <c:v>Federal</c:v>
                </c:pt>
                <c:pt idx="1">
                  <c:v>Private</c:v>
                </c:pt>
                <c:pt idx="2">
                  <c:v>State</c:v>
                </c:pt>
              </c:strCache>
            </c:strRef>
          </c:cat>
          <c:val>
            <c:numRef>
              <c:f>Sheet1!$B$9:$B$11</c:f>
              <c:numCache>
                <c:formatCode>General</c:formatCode>
                <c:ptCount val="3"/>
                <c:pt idx="0">
                  <c:v>52</c:v>
                </c:pt>
                <c:pt idx="1">
                  <c:v>13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4C6-40A2-8619-5B0D4D6E29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F4826-487A-408E-91A4-2189A2C0F5E3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21CC1-3116-4479-8901-074AD8B02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79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1CC1-3116-4479-8901-074AD8B022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72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1CC1-3116-4479-8901-074AD8B022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47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0B248-92A7-4CBB-89CC-C5C5FF644DE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79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0B248-92A7-4CBB-89CC-C5C5FF644DE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71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1CC1-3116-4479-8901-074AD8B022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14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C3E26-8886-4489-93C0-C76FC1C65A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98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0B248-92A7-4CBB-89CC-C5C5FF644D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80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3D38-2162-43E3-B9C4-A4B228BCB7A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D135-4445-43C8-AD5F-195FD634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87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3D38-2162-43E3-B9C4-A4B228BCB7A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D135-4445-43C8-AD5F-195FD634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3D38-2162-43E3-B9C4-A4B228BCB7A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D135-4445-43C8-AD5F-195FD634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12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858000" cy="1325562"/>
          </a:xfrm>
        </p:spPr>
        <p:txBody>
          <a:bodyPr>
            <a:normAutofit/>
          </a:bodyPr>
          <a:lstStyle>
            <a:lvl1pPr>
              <a:defRPr sz="4800" baseline="0">
                <a:latin typeface="Calibri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5D17-1AFF-4A6F-A850-AC8417B2B27F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3D178-15DB-4B4A-BDC0-072C596106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52400" y="304800"/>
            <a:ext cx="1600200" cy="1295400"/>
          </a:xfrm>
        </p:spPr>
        <p:txBody>
          <a:bodyPr/>
          <a:lstStyle>
            <a:lvl1pPr>
              <a:defRPr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828800" y="1752600"/>
            <a:ext cx="6934200" cy="2362200"/>
          </a:xfrm>
        </p:spPr>
        <p:txBody>
          <a:bodyPr/>
          <a:lstStyle/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" y="4572000"/>
            <a:ext cx="8153400" cy="1524000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89921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3D38-2162-43E3-B9C4-A4B228BCB7A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D135-4445-43C8-AD5F-195FD634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8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3D38-2162-43E3-B9C4-A4B228BCB7A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D135-4445-43C8-AD5F-195FD634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3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3D38-2162-43E3-B9C4-A4B228BCB7A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D135-4445-43C8-AD5F-195FD634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1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3D38-2162-43E3-B9C4-A4B228BCB7A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D135-4445-43C8-AD5F-195FD634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6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3D38-2162-43E3-B9C4-A4B228BCB7A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D135-4445-43C8-AD5F-195FD634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2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3D38-2162-43E3-B9C4-A4B228BCB7A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D135-4445-43C8-AD5F-195FD634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14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3D38-2162-43E3-B9C4-A4B228BCB7A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D135-4445-43C8-AD5F-195FD634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9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3D38-2162-43E3-B9C4-A4B228BCB7A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3D135-4445-43C8-AD5F-195FD634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0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23D38-2162-43E3-B9C4-A4B228BCB7A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3D135-4445-43C8-AD5F-195FD634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2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ervationfund.org/green-bond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FA3A89-0347-6445-8679-F986C641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3109"/>
            <a:ext cx="9144000" cy="1877961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4FCCC6-2526-4E91-9B96-CE2F839DC0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03996" y="674262"/>
            <a:ext cx="6624758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-Book" panose="02000604040000020004" pitchFamily="2" charset="0"/>
                <a:ea typeface="+mn-ea"/>
                <a:cs typeface="+mn-cs"/>
              </a:rPr>
              <a:t>Minnesota’s Heritage Forest</a:t>
            </a:r>
          </a:p>
        </p:txBody>
      </p:sp>
      <p:pic>
        <p:nvPicPr>
          <p:cNvPr id="13" name="Picture 12" descr="The Conservation Fund">
            <a:extLst>
              <a:ext uri="{FF2B5EF4-FFF2-40B4-BE49-F238E27FC236}">
                <a16:creationId xmlns:a16="http://schemas.microsoft.com/office/drawing/2014/main" id="{5C50E1BE-F6E4-4E5D-A73A-880B4C316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04" y="149632"/>
            <a:ext cx="3587991" cy="468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31FDCE-ED72-4B29-9E32-8151C5F1828D}"/>
              </a:ext>
            </a:extLst>
          </p:cNvPr>
          <p:cNvSpPr txBox="1"/>
          <p:nvPr/>
        </p:nvSpPr>
        <p:spPr>
          <a:xfrm>
            <a:off x="2020916" y="1253623"/>
            <a:ext cx="539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Kim Berns-Melhus, Minnesota State Director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Emilee Nelson, Associate Minnesota State Director</a:t>
            </a:r>
            <a:endParaRPr lang="en-US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Trees in a forest in a forest in fall with yellow, orange, and green leaves.">
            <a:extLst>
              <a:ext uri="{FF2B5EF4-FFF2-40B4-BE49-F238E27FC236}">
                <a16:creationId xmlns:a16="http://schemas.microsoft.com/office/drawing/2014/main" id="{C17D9940-E777-490E-865F-6A2470199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8"/>
          <a:stretch/>
        </p:blipFill>
        <p:spPr>
          <a:xfrm>
            <a:off x="0" y="1814957"/>
            <a:ext cx="9144000" cy="504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9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 descr="Minnesota's Heritage Fores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1"/>
            <a:ext cx="9144000" cy="672938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Title 18"/>
          <p:cNvSpPr txBox="1">
            <a:spLocks noGrp="1"/>
          </p:cNvSpPr>
          <p:nvPr>
            <p:ph type="title" idx="4294967295"/>
          </p:nvPr>
        </p:nvSpPr>
        <p:spPr>
          <a:xfrm>
            <a:off x="68826" y="45543"/>
            <a:ext cx="9006348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Minnesota’s Heritage Forest </a:t>
            </a:r>
          </a:p>
        </p:txBody>
      </p:sp>
      <p:pic>
        <p:nvPicPr>
          <p:cNvPr id="7" name="Picture 6" descr="Map of Minnesota's Heritage Forest">
            <a:extLst>
              <a:ext uri="{FF2B5EF4-FFF2-40B4-BE49-F238E27FC236}">
                <a16:creationId xmlns:a16="http://schemas.microsoft.com/office/drawing/2014/main" id="{954609FD-670C-4D2B-A9B8-DB389741B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939"/>
            <a:ext cx="5411927" cy="61850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49707-14CE-4A01-8BBB-897B734B83B0}"/>
              </a:ext>
            </a:extLst>
          </p:cNvPr>
          <p:cNvSpPr txBox="1"/>
          <p:nvPr/>
        </p:nvSpPr>
        <p:spPr>
          <a:xfrm>
            <a:off x="5411927" y="949313"/>
            <a:ext cx="373207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Purchased from Potlatch in November 2020</a:t>
            </a:r>
          </a:p>
          <a:p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Nearly $48M purchase price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Plan to hold for up to 10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TCF will pay property 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Bemidji Mill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More than 30,000 acres within the Mississippi River Headwaters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28,000 acres in the Bois Forte Reservation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48988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Approximate Acres by County">
            <a:extLst>
              <a:ext uri="{FF2B5EF4-FFF2-40B4-BE49-F238E27FC236}">
                <a16:creationId xmlns:a16="http://schemas.microsoft.com/office/drawing/2014/main" id="{30C579CF-7C02-4C79-AFAE-58A368DF8EA0}"/>
              </a:ext>
            </a:extLst>
          </p:cNvPr>
          <p:cNvSpPr/>
          <p:nvPr/>
        </p:nvSpPr>
        <p:spPr>
          <a:xfrm>
            <a:off x="0" y="0"/>
            <a:ext cx="9144000" cy="1167063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A4DAA3-4EFC-487A-8CCD-529E072325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313" y="257291"/>
            <a:ext cx="9147313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Approximate Acres by County</a:t>
            </a:r>
          </a:p>
        </p:txBody>
      </p:sp>
      <p:pic>
        <p:nvPicPr>
          <p:cNvPr id="10" name="Picture 9" descr="box showing a list of counties with corresponding acreage ">
            <a:extLst>
              <a:ext uri="{FF2B5EF4-FFF2-40B4-BE49-F238E27FC236}">
                <a16:creationId xmlns:a16="http://schemas.microsoft.com/office/drawing/2014/main" id="{EEAC17B3-DCDC-4DDB-9A1B-79FEF6A1C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18"/>
          <a:stretch/>
        </p:blipFill>
        <p:spPr>
          <a:xfrm>
            <a:off x="2969343" y="1167063"/>
            <a:ext cx="2842168" cy="560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93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 descr="Project Goals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/>
          <p:cNvSpPr txBox="1">
            <a:spLocks noGrp="1"/>
          </p:cNvSpPr>
          <p:nvPr>
            <p:ph type="title" idx="4294967295"/>
          </p:nvPr>
        </p:nvSpPr>
        <p:spPr>
          <a:xfrm>
            <a:off x="1447800" y="332229"/>
            <a:ext cx="5867400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Project Goals</a:t>
            </a:r>
          </a:p>
        </p:txBody>
      </p:sp>
      <p:pic>
        <p:nvPicPr>
          <p:cNvPr id="5" name="Picture 4" descr="A person hunting with their yellow lab next to a pond in a forest.">
            <a:extLst>
              <a:ext uri="{FF2B5EF4-FFF2-40B4-BE49-F238E27FC236}">
                <a16:creationId xmlns:a16="http://schemas.microsoft.com/office/drawing/2014/main" id="{4C6CEB89-DD2A-4097-B5E9-88EE2D9BB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98571"/>
            <a:ext cx="9139603" cy="6100685"/>
          </a:xfrm>
          <a:prstGeom prst="rect">
            <a:avLst/>
          </a:prstGeom>
        </p:spPr>
      </p:pic>
      <p:sp>
        <p:nvSpPr>
          <p:cNvPr id="11" name="Flowchart: Alternate Process 10" descr="a box showing a list of project goals including support working forests, support local economies, support timber related jobs, and conserve forestlands">
            <a:extLst>
              <a:ext uri="{FF2B5EF4-FFF2-40B4-BE49-F238E27FC236}">
                <a16:creationId xmlns:a16="http://schemas.microsoft.com/office/drawing/2014/main" id="{173D7102-4473-48F1-8938-2C11D183A1C2}"/>
              </a:ext>
            </a:extLst>
          </p:cNvPr>
          <p:cNvSpPr/>
          <p:nvPr/>
        </p:nvSpPr>
        <p:spPr>
          <a:xfrm>
            <a:off x="320150" y="1530800"/>
            <a:ext cx="4457700" cy="5160348"/>
          </a:xfrm>
          <a:prstGeom prst="flowChartAlternateProcess">
            <a:avLst/>
          </a:prstGeom>
          <a:solidFill>
            <a:schemeClr val="bg1">
              <a:lumMod val="95000"/>
              <a:alpha val="7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BC878-DB5D-4783-8CE4-691E4808EFAC}"/>
              </a:ext>
            </a:extLst>
          </p:cNvPr>
          <p:cNvSpPr txBox="1"/>
          <p:nvPr/>
        </p:nvSpPr>
        <p:spPr>
          <a:xfrm>
            <a:off x="416100" y="2002704"/>
            <a:ext cx="4265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Support working forests</a:t>
            </a:r>
          </a:p>
          <a:p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Support local economies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Support timber related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Conserve forestlands for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clean air and 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maintaining climate resilient habitat for wildlife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recreation opportunities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climate change mitigation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4D43A-B47F-40BE-A926-1511B471F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19700" y="7164624"/>
            <a:ext cx="14705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Photo: Sparky </a:t>
            </a:r>
            <a:r>
              <a:rPr lang="en-US" sz="900" err="1">
                <a:solidFill>
                  <a:schemeClr val="bg1"/>
                </a:solidFill>
              </a:rPr>
              <a:t>Stensas</a:t>
            </a:r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24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Management of the land by TCF">
            <a:extLst>
              <a:ext uri="{FF2B5EF4-FFF2-40B4-BE49-F238E27FC236}">
                <a16:creationId xmlns:a16="http://schemas.microsoft.com/office/drawing/2014/main" id="{4CF5C8B5-987B-8B4C-B419-4F418FDAB893}"/>
              </a:ext>
            </a:extLst>
          </p:cNvPr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69DC50-24F4-C74A-8ACD-52D48684162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32229"/>
            <a:ext cx="9144000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Management of the land by TCF</a:t>
            </a:r>
          </a:p>
        </p:txBody>
      </p:sp>
      <p:pic>
        <p:nvPicPr>
          <p:cNvPr id="10" name="Picture 9" descr="A forestry truck hauling logs from recently cut trees.">
            <a:extLst>
              <a:ext uri="{FF2B5EF4-FFF2-40B4-BE49-F238E27FC236}">
                <a16:creationId xmlns:a16="http://schemas.microsoft.com/office/drawing/2014/main" id="{F1560DBF-1102-45E6-84AF-C7E1EE592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31999"/>
            <a:ext cx="9144000" cy="6084570"/>
          </a:xfrm>
          <a:prstGeom prst="rect">
            <a:avLst/>
          </a:prstGeom>
        </p:spPr>
      </p:pic>
      <p:grpSp>
        <p:nvGrpSpPr>
          <p:cNvPr id="2" name="Group 1" descr="a box containing a list of forest management goals including sustainable forestry and working with counties and local governments on land adjustments">
            <a:extLst>
              <a:ext uri="{FF2B5EF4-FFF2-40B4-BE49-F238E27FC236}">
                <a16:creationId xmlns:a16="http://schemas.microsoft.com/office/drawing/2014/main" id="{945DB8AC-C732-4546-8769-2876734E3244}"/>
              </a:ext>
            </a:extLst>
          </p:cNvPr>
          <p:cNvGrpSpPr/>
          <p:nvPr/>
        </p:nvGrpSpPr>
        <p:grpSpPr>
          <a:xfrm>
            <a:off x="192957" y="1584162"/>
            <a:ext cx="4379043" cy="5967029"/>
            <a:chOff x="3314699" y="1540734"/>
            <a:chExt cx="4379043" cy="5967029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00ADB26B-9A04-4277-AF82-2AFA4016152F}"/>
                </a:ext>
              </a:extLst>
            </p:cNvPr>
            <p:cNvSpPr/>
            <p:nvPr/>
          </p:nvSpPr>
          <p:spPr>
            <a:xfrm>
              <a:off x="3314699" y="1540734"/>
              <a:ext cx="4379043" cy="5161936"/>
            </a:xfrm>
            <a:prstGeom prst="flowChartAlternateProcess">
              <a:avLst/>
            </a:pr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A11AE9-9592-483A-BE66-8E8C843221C2}"/>
                </a:ext>
              </a:extLst>
            </p:cNvPr>
            <p:cNvSpPr txBox="1"/>
            <p:nvPr/>
          </p:nvSpPr>
          <p:spPr>
            <a:xfrm>
              <a:off x="3477726" y="1875452"/>
              <a:ext cx="4216016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Manage as working forests</a:t>
              </a:r>
              <a:br>
                <a:rPr 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</a:br>
              <a:endParaRPr lang="en-US" sz="2400" b="1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TCF is Sustainable Forestry Initiative (SFI) certified</a:t>
              </a:r>
              <a:br>
                <a:rPr 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</a:br>
              <a:endParaRPr lang="en-US" sz="2400" b="1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400" b="1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Timber will continue to feed mills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400" b="1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Work with counties and local government on land adjustments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400" b="1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400" b="1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400" b="1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F9E41A-7E84-4CB3-9EC5-EE2CEF0B6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9509" y="3385572"/>
              <a:ext cx="1078153" cy="598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0279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986AE9-CBEF-443B-AC8F-09557AD43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695"/>
            <a:ext cx="9144000" cy="6101978"/>
          </a:xfrm>
          <a:prstGeom prst="rect">
            <a:avLst/>
          </a:prstGeom>
        </p:spPr>
      </p:pic>
      <p:sp>
        <p:nvSpPr>
          <p:cNvPr id="4" name="Rectangle 3" descr="Tools to Accomplish Conservation Outcomes ">
            <a:extLst>
              <a:ext uri="{FF2B5EF4-FFF2-40B4-BE49-F238E27FC236}">
                <a16:creationId xmlns:a16="http://schemas.microsoft.com/office/drawing/2014/main" id="{C2E36302-FC45-4A42-88F8-AF66091272C5}"/>
              </a:ext>
            </a:extLst>
          </p:cNvPr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54E211-43A8-43BE-8361-E15ECE31929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32229"/>
            <a:ext cx="9144000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Tools to Accomplish Conservation Outcomes</a:t>
            </a:r>
          </a:p>
        </p:txBody>
      </p:sp>
      <p:sp>
        <p:nvSpPr>
          <p:cNvPr id="6" name="Flowchart: Alternate Process 5" descr="a box listing tools for accomplishing conservation outcomes including fee title acquisition, conservation easements, and land exchanges">
            <a:extLst>
              <a:ext uri="{FF2B5EF4-FFF2-40B4-BE49-F238E27FC236}">
                <a16:creationId xmlns:a16="http://schemas.microsoft.com/office/drawing/2014/main" id="{1537434C-1432-4468-9CCD-C053B84D234B}"/>
              </a:ext>
            </a:extLst>
          </p:cNvPr>
          <p:cNvSpPr/>
          <p:nvPr/>
        </p:nvSpPr>
        <p:spPr>
          <a:xfrm>
            <a:off x="4916130" y="2138595"/>
            <a:ext cx="4041058" cy="3879883"/>
          </a:xfrm>
          <a:prstGeom prst="flowChartAlternateProcess">
            <a:avLst/>
          </a:prstGeom>
          <a:solidFill>
            <a:schemeClr val="bg1">
              <a:lumMod val="95000"/>
              <a:alpha val="7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12EF12-AF0A-4D1F-BC97-A593DC014AAD}"/>
              </a:ext>
            </a:extLst>
          </p:cNvPr>
          <p:cNvSpPr txBox="1">
            <a:spLocks/>
          </p:cNvSpPr>
          <p:nvPr/>
        </p:nvSpPr>
        <p:spPr>
          <a:xfrm>
            <a:off x="4572000" y="2441619"/>
            <a:ext cx="4385188" cy="32738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US" sz="2800" b="1"/>
              <a:t>Fee title acquisition by</a:t>
            </a:r>
          </a:p>
          <a:p>
            <a:pPr lvl="2">
              <a:lnSpc>
                <a:spcPct val="100000"/>
              </a:lnSpc>
            </a:pPr>
            <a:r>
              <a:rPr lang="en-US" sz="2400" b="1"/>
              <a:t>Tribal entities</a:t>
            </a:r>
          </a:p>
          <a:p>
            <a:pPr lvl="2">
              <a:lnSpc>
                <a:spcPct val="100000"/>
              </a:lnSpc>
            </a:pPr>
            <a:r>
              <a:rPr lang="en-US" sz="2400" b="1"/>
              <a:t>NGOs</a:t>
            </a:r>
          </a:p>
          <a:p>
            <a:pPr lvl="2">
              <a:lnSpc>
                <a:spcPct val="100000"/>
              </a:lnSpc>
            </a:pPr>
            <a:r>
              <a:rPr lang="en-US" sz="2400" b="1"/>
              <a:t>County/State/Federal</a:t>
            </a:r>
          </a:p>
          <a:p>
            <a:pPr lvl="1">
              <a:lnSpc>
                <a:spcPct val="100000"/>
              </a:lnSpc>
            </a:pPr>
            <a:endParaRPr lang="en-US" sz="2800" b="1"/>
          </a:p>
          <a:p>
            <a:pPr lvl="1">
              <a:lnSpc>
                <a:spcPct val="100000"/>
              </a:lnSpc>
            </a:pPr>
            <a:r>
              <a:rPr lang="en-US" sz="2800" b="1"/>
              <a:t>Conservation easements</a:t>
            </a:r>
          </a:p>
          <a:p>
            <a:pPr lvl="1">
              <a:lnSpc>
                <a:spcPct val="100000"/>
              </a:lnSpc>
            </a:pPr>
            <a:endParaRPr lang="en-US" sz="2800" b="1"/>
          </a:p>
          <a:p>
            <a:pPr lvl="1">
              <a:lnSpc>
                <a:spcPct val="100000"/>
              </a:lnSpc>
            </a:pPr>
            <a:r>
              <a:rPr lang="en-US" sz="2800" b="1"/>
              <a:t>Land exchanges</a:t>
            </a:r>
          </a:p>
        </p:txBody>
      </p:sp>
    </p:spTree>
    <p:extLst>
      <p:ext uri="{BB962C8B-B14F-4D97-AF65-F5344CB8AC3E}">
        <p14:creationId xmlns:p14="http://schemas.microsoft.com/office/powerpoint/2010/main" val="1151075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D51452-AD1F-41E9-9C9A-20924AEAB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374"/>
            <a:ext cx="9144000" cy="6102626"/>
          </a:xfrm>
          <a:prstGeom prst="rect">
            <a:avLst/>
          </a:prstGeom>
        </p:spPr>
      </p:pic>
      <p:sp>
        <p:nvSpPr>
          <p:cNvPr id="4" name="Rectangle 3" descr="Why a Land Exchange?">
            <a:extLst>
              <a:ext uri="{FF2B5EF4-FFF2-40B4-BE49-F238E27FC236}">
                <a16:creationId xmlns:a16="http://schemas.microsoft.com/office/drawing/2014/main" id="{CB784F48-93D3-42DC-AA60-896144FDF641}"/>
              </a:ext>
            </a:extLst>
          </p:cNvPr>
          <p:cNvSpPr/>
          <p:nvPr/>
        </p:nvSpPr>
        <p:spPr>
          <a:xfrm>
            <a:off x="-1" y="-11043"/>
            <a:ext cx="9144000" cy="1295400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7B000C-4279-4749-A25C-5525DAD9DC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359658"/>
            <a:ext cx="9144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 a Land Exchange?</a:t>
            </a:r>
          </a:p>
        </p:txBody>
      </p:sp>
      <p:sp>
        <p:nvSpPr>
          <p:cNvPr id="10" name="Flowchart: Alternate Process 9" descr="box listing multiple benefits of a land exchanging">
            <a:extLst>
              <a:ext uri="{FF2B5EF4-FFF2-40B4-BE49-F238E27FC236}">
                <a16:creationId xmlns:a16="http://schemas.microsoft.com/office/drawing/2014/main" id="{1D33A104-312B-40BD-BE28-F48416EB1C4B}"/>
              </a:ext>
            </a:extLst>
          </p:cNvPr>
          <p:cNvSpPr/>
          <p:nvPr/>
        </p:nvSpPr>
        <p:spPr>
          <a:xfrm>
            <a:off x="772649" y="1816149"/>
            <a:ext cx="7598700" cy="4231690"/>
          </a:xfrm>
          <a:prstGeom prst="flowChartAlternateProcess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88B7B-B8C0-435F-90CD-798B2175DB8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7305" y="2269970"/>
            <a:ext cx="7409388" cy="38807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/>
              <a:t>Allows County and State to select more productive lands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b="1" dirty="0"/>
              <a:t>Generates more revenue toward county and state goals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/>
              <a:t>More certainty for County and State to receive desired land asset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/>
              <a:t>No mechanism to protect ecologically important School Trust or Tax Forfeited lands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b="1" dirty="0"/>
              <a:t>Auction only per statute</a:t>
            </a:r>
          </a:p>
        </p:txBody>
      </p:sp>
    </p:spTree>
    <p:extLst>
      <p:ext uri="{BB962C8B-B14F-4D97-AF65-F5344CB8AC3E}">
        <p14:creationId xmlns:p14="http://schemas.microsoft.com/office/powerpoint/2010/main" val="796437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9EBC62-077B-4281-A648-8BE135647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3988BC-F0A3-40CE-9888-891CA91E3F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Potlatch Property Map</a:t>
            </a:r>
          </a:p>
        </p:txBody>
      </p:sp>
      <p:pic>
        <p:nvPicPr>
          <p:cNvPr id="2" name="Picture 1" descr="a map showing the current Potlatch property in northeastern Minnesota">
            <a:extLst>
              <a:ext uri="{FF2B5EF4-FFF2-40B4-BE49-F238E27FC236}">
                <a16:creationId xmlns:a16="http://schemas.microsoft.com/office/drawing/2014/main" id="{5B7C87FB-8FFB-429B-B687-C2EF8606F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4335" y="0"/>
            <a:ext cx="6079559" cy="68901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71E576-B32C-4ABA-AEEF-A1882835B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57035" y="698090"/>
            <a:ext cx="1150374" cy="1061136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40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DCFDD-1C06-46C8-89CD-52DB17BA4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3E32D9-664E-44F6-BB5E-CDA5BF58D48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13142"/>
            <a:ext cx="9144000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Example: Land Exchanges and Forest Consolidation – St. Louis County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45EA0E-F32D-4955-B975-A5C9713997C3}"/>
              </a:ext>
            </a:extLst>
          </p:cNvPr>
          <p:cNvSpPr txBox="1"/>
          <p:nvPr/>
        </p:nvSpPr>
        <p:spPr>
          <a:xfrm>
            <a:off x="1905309" y="864854"/>
            <a:ext cx="120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Before</a:t>
            </a:r>
          </a:p>
        </p:txBody>
      </p:sp>
      <p:pic>
        <p:nvPicPr>
          <p:cNvPr id="17" name="Picture 16" descr="a map showing a section of northeastern Minnesota before the land exchange">
            <a:extLst>
              <a:ext uri="{FF2B5EF4-FFF2-40B4-BE49-F238E27FC236}">
                <a16:creationId xmlns:a16="http://schemas.microsoft.com/office/drawing/2014/main" id="{60EB2567-7159-4CA4-8A93-C8BD958568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0" y="1266919"/>
            <a:ext cx="4450466" cy="4351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C71334-C998-4F2F-88DE-E2ADCEA012BD}"/>
              </a:ext>
            </a:extLst>
          </p:cNvPr>
          <p:cNvSpPr txBox="1"/>
          <p:nvPr/>
        </p:nvSpPr>
        <p:spPr>
          <a:xfrm>
            <a:off x="5695027" y="814702"/>
            <a:ext cx="3087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After Land Exchange</a:t>
            </a:r>
          </a:p>
        </p:txBody>
      </p:sp>
      <p:pic>
        <p:nvPicPr>
          <p:cNvPr id="16" name="Picture 15" descr="a map showing the same section of northeastern Minnesota after the land exchange">
            <a:extLst>
              <a:ext uri="{FF2B5EF4-FFF2-40B4-BE49-F238E27FC236}">
                <a16:creationId xmlns:a16="http://schemas.microsoft.com/office/drawing/2014/main" id="{5C14D94D-FD20-405D-A2D3-532DD4B7F4B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710" y="1253301"/>
            <a:ext cx="4450466" cy="43513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73C1F3-34DF-481C-AB2C-F57832E4D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509" y="5684512"/>
            <a:ext cx="6190754" cy="99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46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9EBC62-077B-4281-A648-8BE135647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E232093-1773-48C8-A071-E955A468ED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Sax-</a:t>
            </a:r>
            <a:r>
              <a:rPr lang="en-US" dirty="0" err="1"/>
              <a:t>Zim</a:t>
            </a:r>
            <a:r>
              <a:rPr lang="en-US" dirty="0"/>
              <a:t> Bog</a:t>
            </a:r>
          </a:p>
        </p:txBody>
      </p:sp>
      <p:pic>
        <p:nvPicPr>
          <p:cNvPr id="2" name="Picture 1" descr="a map showing the location of current Potlatch lands, along with past and current projects between The Conservation Fund and PotlatchDeltic, including the Sax-Zim Bog">
            <a:extLst>
              <a:ext uri="{FF2B5EF4-FFF2-40B4-BE49-F238E27FC236}">
                <a16:creationId xmlns:a16="http://schemas.microsoft.com/office/drawing/2014/main" id="{5B7C87FB-8FFB-429B-B687-C2EF8606F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6058773" cy="68666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71E576-B32C-4ABA-AEEF-A1882835B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9170" y="667051"/>
            <a:ext cx="1150374" cy="1061136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F9330-93ED-4198-BB85-194957FE4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51505" y="2219144"/>
            <a:ext cx="1520777" cy="591339"/>
            <a:chOff x="2349909" y="2689419"/>
            <a:chExt cx="1661652" cy="4802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490DAC4-C3B4-4B85-99C3-CF98A38AE376}"/>
                </a:ext>
              </a:extLst>
            </p:cNvPr>
            <p:cNvSpPr/>
            <p:nvPr/>
          </p:nvSpPr>
          <p:spPr>
            <a:xfrm>
              <a:off x="2349909" y="2689419"/>
              <a:ext cx="1661652" cy="480284"/>
            </a:xfrm>
            <a:prstGeom prst="wedgeRoundRectCallout">
              <a:avLst>
                <a:gd name="adj1" fmla="val 95568"/>
                <a:gd name="adj2" fmla="val 81594"/>
                <a:gd name="adj3" fmla="val 16667"/>
              </a:avLst>
            </a:prstGeom>
            <a:solidFill>
              <a:schemeClr val="bg1"/>
            </a:solidFill>
            <a:ln w="12700">
              <a:solidFill>
                <a:srgbClr val="005A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3CB1EB1-41F5-4368-96AB-BA8686926CA7}"/>
                </a:ext>
              </a:extLst>
            </p:cNvPr>
            <p:cNvSpPr txBox="1"/>
            <p:nvPr/>
          </p:nvSpPr>
          <p:spPr>
            <a:xfrm>
              <a:off x="2448907" y="2727562"/>
              <a:ext cx="1501878" cy="424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Sax-Zim Bog</a:t>
              </a:r>
            </a:p>
            <a:p>
              <a:r>
                <a:rPr lang="en-US" sz="14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24,000+ acres</a:t>
              </a:r>
            </a:p>
          </p:txBody>
        </p:sp>
      </p:grpSp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51136F23-77B6-483D-BAE8-0A88F08DF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744720" y="1022362"/>
            <a:ext cx="748680" cy="2157717"/>
          </a:xfrm>
          <a:prstGeom prst="curved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005A84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 descr="A picture containing owl flying low to the ground.">
            <a:extLst>
              <a:ext uri="{FF2B5EF4-FFF2-40B4-BE49-F238E27FC236}">
                <a16:creationId xmlns:a16="http://schemas.microsoft.com/office/drawing/2014/main" id="{A8070F7B-E873-45EE-B5A4-08A57DF35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630" y="206792"/>
            <a:ext cx="3018528" cy="2012352"/>
          </a:xfrm>
          <a:prstGeom prst="rect">
            <a:avLst/>
          </a:prstGeom>
        </p:spPr>
      </p:pic>
      <p:pic>
        <p:nvPicPr>
          <p:cNvPr id="10" name="Picture 9" descr="A picture containing people outside looking through telescopes.">
            <a:extLst>
              <a:ext uri="{FF2B5EF4-FFF2-40B4-BE49-F238E27FC236}">
                <a16:creationId xmlns:a16="http://schemas.microsoft.com/office/drawing/2014/main" id="{7419EBF3-57AE-4055-83EE-B50B26165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931" y="2482589"/>
            <a:ext cx="2839926" cy="1892822"/>
          </a:xfrm>
          <a:prstGeom prst="rect">
            <a:avLst/>
          </a:prstGeom>
        </p:spPr>
      </p:pic>
      <p:pic>
        <p:nvPicPr>
          <p:cNvPr id="12" name="Picture 11" descr="An owl perched on a branch.">
            <a:extLst>
              <a:ext uri="{FF2B5EF4-FFF2-40B4-BE49-F238E27FC236}">
                <a16:creationId xmlns:a16="http://schemas.microsoft.com/office/drawing/2014/main" id="{89C4099D-6000-4CD6-97AF-5F1BAFB9B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26" y="4548107"/>
            <a:ext cx="1422763" cy="2137197"/>
          </a:xfrm>
          <a:prstGeom prst="rect">
            <a:avLst/>
          </a:prstGeom>
        </p:spPr>
      </p:pic>
      <p:pic>
        <p:nvPicPr>
          <p:cNvPr id="15" name="Picture 14" descr="Picture of a small mammal climbing down  a tree.">
            <a:extLst>
              <a:ext uri="{FF2B5EF4-FFF2-40B4-BE49-F238E27FC236}">
                <a16:creationId xmlns:a16="http://schemas.microsoft.com/office/drawing/2014/main" id="{5BC88714-2DA9-43FA-9628-92EA74892D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835" y="4563545"/>
            <a:ext cx="1422763" cy="2137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4D9135-F0CD-4C7B-82E4-D4D7BC94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40082" y="6666556"/>
            <a:ext cx="120391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>
                <a:solidFill>
                  <a:schemeClr val="bg1"/>
                </a:solidFill>
              </a:rPr>
              <a:t>Photos: Sparky Stensaas</a:t>
            </a:r>
          </a:p>
        </p:txBody>
      </p:sp>
    </p:spTree>
    <p:extLst>
      <p:ext uri="{BB962C8B-B14F-4D97-AF65-F5344CB8AC3E}">
        <p14:creationId xmlns:p14="http://schemas.microsoft.com/office/powerpoint/2010/main" val="2559172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A78A6-DB64-4A23-A6F5-1567DD998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1060"/>
            <a:ext cx="9145410" cy="6096940"/>
          </a:xfrm>
          <a:prstGeom prst="rect">
            <a:avLst/>
          </a:prstGeom>
        </p:spPr>
      </p:pic>
      <p:sp>
        <p:nvSpPr>
          <p:cNvPr id="7" name="Rectangle 6" descr="Summary"/>
          <p:cNvSpPr/>
          <p:nvPr/>
        </p:nvSpPr>
        <p:spPr>
          <a:xfrm>
            <a:off x="0" y="0"/>
            <a:ext cx="9144000" cy="810771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 txBox="1">
            <a:spLocks noGrp="1"/>
          </p:cNvSpPr>
          <p:nvPr>
            <p:ph type="title" idx="4294967295"/>
          </p:nvPr>
        </p:nvSpPr>
        <p:spPr>
          <a:xfrm>
            <a:off x="705555" y="85931"/>
            <a:ext cx="7732889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Summary</a:t>
            </a:r>
          </a:p>
        </p:txBody>
      </p:sp>
      <p:sp>
        <p:nvSpPr>
          <p:cNvPr id="8" name="Flowchart: Alternate Process 7" descr="a box showing a summery of the presentation">
            <a:extLst>
              <a:ext uri="{FF2B5EF4-FFF2-40B4-BE49-F238E27FC236}">
                <a16:creationId xmlns:a16="http://schemas.microsoft.com/office/drawing/2014/main" id="{E85AF0FA-BAEF-4F49-82C6-CE3A4EAF4596}"/>
              </a:ext>
            </a:extLst>
          </p:cNvPr>
          <p:cNvSpPr/>
          <p:nvPr/>
        </p:nvSpPr>
        <p:spPr>
          <a:xfrm>
            <a:off x="137651" y="1751660"/>
            <a:ext cx="8828550" cy="4746682"/>
          </a:xfrm>
          <a:prstGeom prst="flowChartAlternateProcess">
            <a:avLst/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0346" y="2056460"/>
            <a:ext cx="8203160" cy="404048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This project allows time for conservation solutions to develop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Mix of conservation funding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Other NGOs and public partners will be grant applicants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Permanent Conservation Strategy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Transparency is Key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1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FA3A89-0347-6445-8679-F986C641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8028"/>
            <a:ext cx="9144000" cy="1484532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641B2A-C574-8F47-950B-CD518653B61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" y="1463176"/>
            <a:ext cx="9144000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A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Who We Are</a:t>
            </a:r>
          </a:p>
        </p:txBody>
      </p:sp>
      <p:pic>
        <p:nvPicPr>
          <p:cNvPr id="10" name="Picture 9" descr="The Conservation Fund">
            <a:extLst>
              <a:ext uri="{FF2B5EF4-FFF2-40B4-BE49-F238E27FC236}">
                <a16:creationId xmlns:a16="http://schemas.microsoft.com/office/drawing/2014/main" id="{0C1DC951-B950-4443-B8BA-024148EF27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07" y="318520"/>
            <a:ext cx="4410381" cy="5758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8702A6-E392-0848-91FE-4B015D49B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99125" y="6081344"/>
            <a:ext cx="157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0A7F7-8581-2C4A-8B77-2C1E81F3FB08}"/>
              </a:ext>
            </a:extLst>
          </p:cNvPr>
          <p:cNvSpPr txBox="1"/>
          <p:nvPr/>
        </p:nvSpPr>
        <p:spPr>
          <a:xfrm>
            <a:off x="963561" y="2015597"/>
            <a:ext cx="7374088" cy="3262432"/>
          </a:xfrm>
          <a:prstGeom prst="rect">
            <a:avLst/>
          </a:prstGeom>
          <a:noFill/>
          <a:effectLst/>
        </p:spPr>
        <p:txBody>
          <a:bodyPr wrap="square" tIns="91440" bIns="91440" rtlCol="0">
            <a:spAutoFit/>
          </a:bodyPr>
          <a:lstStyle/>
          <a:p>
            <a:pPr marL="91440" algn="ctr"/>
            <a:r>
              <a:rPr lang="en-US" sz="2000">
                <a:solidFill>
                  <a:srgbClr val="636466"/>
                </a:solidFill>
              </a:rPr>
              <a:t>At the Conservation Fund, we make conservation work for  America. </a:t>
            </a:r>
          </a:p>
          <a:p>
            <a:pPr marL="91440" algn="ctr"/>
            <a:endParaRPr lang="en-US" sz="2000">
              <a:solidFill>
                <a:srgbClr val="636466"/>
              </a:solidFill>
            </a:endParaRPr>
          </a:p>
          <a:p>
            <a:pPr marL="91440" algn="ctr"/>
            <a:r>
              <a:rPr lang="en-US" sz="2000">
                <a:solidFill>
                  <a:srgbClr val="636466"/>
                </a:solidFill>
              </a:rPr>
              <a:t>By creating solutions that make </a:t>
            </a:r>
            <a:r>
              <a:rPr lang="en-US" sz="2000" b="1">
                <a:solidFill>
                  <a:srgbClr val="636466"/>
                </a:solidFill>
              </a:rPr>
              <a:t>environmental</a:t>
            </a:r>
            <a:r>
              <a:rPr lang="en-US" sz="2000">
                <a:solidFill>
                  <a:srgbClr val="636466"/>
                </a:solidFill>
              </a:rPr>
              <a:t> </a:t>
            </a:r>
            <a:r>
              <a:rPr lang="en-US" sz="2000" b="1" u="sng">
                <a:solidFill>
                  <a:srgbClr val="636466"/>
                </a:solidFill>
              </a:rPr>
              <a:t>and</a:t>
            </a:r>
            <a:r>
              <a:rPr lang="en-US" sz="2000">
                <a:solidFill>
                  <a:srgbClr val="636466"/>
                </a:solidFill>
              </a:rPr>
              <a:t> </a:t>
            </a:r>
            <a:r>
              <a:rPr lang="en-US" sz="2000" b="1">
                <a:solidFill>
                  <a:srgbClr val="636466"/>
                </a:solidFill>
              </a:rPr>
              <a:t>economic</a:t>
            </a:r>
            <a:r>
              <a:rPr lang="en-US" sz="2000">
                <a:solidFill>
                  <a:srgbClr val="636466"/>
                </a:solidFill>
              </a:rPr>
              <a:t> sense, we are redefining conservation to demonstrate its essential role in our future prosperity. </a:t>
            </a:r>
            <a:br>
              <a:rPr lang="en-US" sz="2000">
                <a:solidFill>
                  <a:srgbClr val="636466"/>
                </a:solidFill>
              </a:rPr>
            </a:br>
            <a:br>
              <a:rPr lang="en-US" sz="2000">
                <a:solidFill>
                  <a:srgbClr val="636466"/>
                </a:solidFill>
              </a:rPr>
            </a:br>
            <a:r>
              <a:rPr lang="en-US" sz="2000">
                <a:solidFill>
                  <a:srgbClr val="636466"/>
                </a:solidFill>
              </a:rPr>
              <a:t>Top-ranked for efficiency and effectiveness, we have worked in all 50 states to protect over 8.5 million acres of land since 1985.</a:t>
            </a:r>
          </a:p>
          <a:p>
            <a:pPr marL="91440" algn="ctr"/>
            <a:endParaRPr lang="en-US" sz="2000">
              <a:solidFill>
                <a:srgbClr val="636466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91440" algn="ctr"/>
            <a:r>
              <a:rPr lang="en-US" sz="2000">
                <a:solidFill>
                  <a:srgbClr val="636466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More than 95% of annual spending goes to conservation programs.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9E8650-B0F4-A047-90D6-07B2DA87F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30604" y="1986396"/>
            <a:ext cx="5440001" cy="0"/>
          </a:xfrm>
          <a:prstGeom prst="line">
            <a:avLst/>
          </a:prstGeom>
          <a:ln w="25400">
            <a:solidFill>
              <a:srgbClr val="FCB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s for Charity Navigator, Charity Watch, Guide Star, and Accredited Land Trust">
            <a:extLst>
              <a:ext uri="{FF2B5EF4-FFF2-40B4-BE49-F238E27FC236}">
                <a16:creationId xmlns:a16="http://schemas.microsoft.com/office/drawing/2014/main" id="{81BDCE2E-3DAF-47AC-A0F6-94CB5A102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100"/>
          <a:stretch/>
        </p:blipFill>
        <p:spPr>
          <a:xfrm>
            <a:off x="1624058" y="5526419"/>
            <a:ext cx="5888966" cy="114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B8CD3C-9D4D-47F7-9450-7E04E6439A7A}"/>
              </a:ext>
            </a:extLst>
          </p:cNvPr>
          <p:cNvSpPr txBox="1"/>
          <p:nvPr/>
        </p:nvSpPr>
        <p:spPr>
          <a:xfrm>
            <a:off x="3432916" y="5326364"/>
            <a:ext cx="2271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5A8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Our Ratings</a:t>
            </a:r>
          </a:p>
        </p:txBody>
      </p:sp>
    </p:spTree>
    <p:extLst>
      <p:ext uri="{BB962C8B-B14F-4D97-AF65-F5344CB8AC3E}">
        <p14:creationId xmlns:p14="http://schemas.microsoft.com/office/powerpoint/2010/main" val="2531689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1403122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 txBox="1">
            <a:spLocks noGrp="1"/>
          </p:cNvSpPr>
          <p:nvPr>
            <p:ph type="title" idx="4294967295"/>
          </p:nvPr>
        </p:nvSpPr>
        <p:spPr>
          <a:xfrm>
            <a:off x="1638300" y="33052"/>
            <a:ext cx="5867400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Questions?</a:t>
            </a:r>
          </a:p>
        </p:txBody>
      </p:sp>
      <p:pic>
        <p:nvPicPr>
          <p:cNvPr id="3" name="Picture 2" descr="A rainbow over a forest and a river. ">
            <a:extLst>
              <a:ext uri="{FF2B5EF4-FFF2-40B4-BE49-F238E27FC236}">
                <a16:creationId xmlns:a16="http://schemas.microsoft.com/office/drawing/2014/main" id="{EE2F9A1F-8616-495F-A6A3-61B6D28B30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3430"/>
            <a:ext cx="9144000" cy="60845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AC5793-CE8F-406B-BD80-5D5053BA4CD9}"/>
              </a:ext>
            </a:extLst>
          </p:cNvPr>
          <p:cNvSpPr txBox="1"/>
          <p:nvPr/>
        </p:nvSpPr>
        <p:spPr>
          <a:xfrm>
            <a:off x="511277" y="642653"/>
            <a:ext cx="406072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>
                <a:solidFill>
                  <a:schemeClr val="bg1"/>
                </a:solidFill>
              </a:rPr>
              <a:t>Kim Berns-Melhus, Minnesota State Director</a:t>
            </a:r>
          </a:p>
          <a:p>
            <a:pPr algn="r"/>
            <a:r>
              <a:rPr lang="en-US" sz="1400">
                <a:solidFill>
                  <a:schemeClr val="bg1"/>
                </a:solidFill>
              </a:rPr>
              <a:t>kberns@conservationfund.org </a:t>
            </a:r>
          </a:p>
          <a:p>
            <a:pPr algn="r"/>
            <a:r>
              <a:rPr lang="en-US" sz="1400">
                <a:solidFill>
                  <a:schemeClr val="bg1"/>
                </a:solidFill>
              </a:rPr>
              <a:t>612-702-5277</a:t>
            </a:r>
          </a:p>
          <a:p>
            <a:pPr algn="r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1785F8-D2BE-4A00-92F1-EA0C7AC20644}"/>
              </a:ext>
            </a:extLst>
          </p:cNvPr>
          <p:cNvSpPr txBox="1"/>
          <p:nvPr/>
        </p:nvSpPr>
        <p:spPr>
          <a:xfrm>
            <a:off x="4572000" y="642653"/>
            <a:ext cx="449334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Emilee Nelson, Minnesota Associate State Director</a:t>
            </a:r>
          </a:p>
          <a:p>
            <a:r>
              <a:rPr lang="en-US" sz="1400">
                <a:solidFill>
                  <a:schemeClr val="bg1"/>
                </a:solidFill>
              </a:rPr>
              <a:t>enelson@conservationfund.org </a:t>
            </a:r>
          </a:p>
          <a:p>
            <a:r>
              <a:rPr lang="en-US" sz="1400">
                <a:solidFill>
                  <a:schemeClr val="bg1"/>
                </a:solidFill>
              </a:rPr>
              <a:t>952-595-5768</a:t>
            </a:r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517190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TCF Working Forest Fund">
            <a:extLst>
              <a:ext uri="{FF2B5EF4-FFF2-40B4-BE49-F238E27FC236}">
                <a16:creationId xmlns:a16="http://schemas.microsoft.com/office/drawing/2014/main" id="{9BF8B904-C848-E747-9DEB-F43F3120A91E}"/>
              </a:ext>
            </a:extLst>
          </p:cNvPr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A27A789-CD0D-2B49-84FB-2B03C8AA6BF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313" y="332229"/>
            <a:ext cx="914731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TCF Working Forest Fund®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AF399A-43D1-F145-A152-BB8AB4E7C19A}"/>
              </a:ext>
            </a:extLst>
          </p:cNvPr>
          <p:cNvSpPr txBox="1"/>
          <p:nvPr/>
        </p:nvSpPr>
        <p:spPr>
          <a:xfrm>
            <a:off x="-3313" y="1310789"/>
            <a:ext cx="457200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Past 30 years, our country has lost 36 million acres of forests and projected to lose another 37 million acres in the coming decades. </a:t>
            </a:r>
          </a:p>
          <a:p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 the next 10 – 15 years we have a goal to save 5 million acres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Conservation Fund successfully issued $150 million bond in 2019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1400" dirty="0">
                <a:hlinkClick r:id="rId3"/>
              </a:rPr>
              <a:t>https://www.conservationfund.org/green-bonds</a:t>
            </a:r>
            <a:r>
              <a:rPr lang="en-US" sz="1400" dirty="0"/>
              <a:t>)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goal is to invest all proceeds from bond into the Working Forest Fund®</a:t>
            </a:r>
          </a:p>
          <a:p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bond funds and a private loan were used for the purchase of the MN Heritage Forest Project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15" name="Rectangle 14" descr="An arial picture of a large forest with a river running through the center.">
            <a:extLst>
              <a:ext uri="{FF2B5EF4-FFF2-40B4-BE49-F238E27FC236}">
                <a16:creationId xmlns:a16="http://schemas.microsoft.com/office/drawing/2014/main" id="{97148E04-FEC1-8E40-B890-7D6D7CABB617}"/>
              </a:ext>
            </a:extLst>
          </p:cNvPr>
          <p:cNvSpPr/>
          <p:nvPr/>
        </p:nvSpPr>
        <p:spPr>
          <a:xfrm>
            <a:off x="4572000" y="1295400"/>
            <a:ext cx="4572001" cy="5562600"/>
          </a:xfrm>
          <a:prstGeom prst="rect">
            <a:avLst/>
          </a:prstGeom>
          <a:blipFill>
            <a:blip r:embed="rId4"/>
            <a:stretch>
              <a:fillRect l="-67100" t="-6466" r="-39100" b="-6466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52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3D5F-FACA-409D-97FF-461D10AA0E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Past Potlatch Ownership</a:t>
            </a:r>
          </a:p>
        </p:txBody>
      </p:sp>
      <p:pic>
        <p:nvPicPr>
          <p:cNvPr id="4" name="Picture 3" descr="Map of past Potlatch ownership in the 1980s">
            <a:extLst>
              <a:ext uri="{FF2B5EF4-FFF2-40B4-BE49-F238E27FC236}">
                <a16:creationId xmlns:a16="http://schemas.microsoft.com/office/drawing/2014/main" id="{922E0F18-68BA-4481-9183-22D849AD6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51" y="0"/>
            <a:ext cx="8868697" cy="685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32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E3ED-ADDA-4CE9-ABE6-778D129AA6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Mississippi Headwaters Past Potlatch Ownership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6EB7E-C450-469D-A48D-83EBF11DC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Map of Mississippi Headwaters ">
            <a:extLst>
              <a:ext uri="{FF2B5EF4-FFF2-40B4-BE49-F238E27FC236}">
                <a16:creationId xmlns:a16="http://schemas.microsoft.com/office/drawing/2014/main" id="{D738042E-BE80-4CB5-B5F3-1050FD8E7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55" y="0"/>
            <a:ext cx="6054090" cy="68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2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B6EB7E-C450-469D-A48D-83EBF11DC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Map of Mississippi Headwaters area showing remaining Potlatch ownership.">
            <a:extLst>
              <a:ext uri="{FF2B5EF4-FFF2-40B4-BE49-F238E27FC236}">
                <a16:creationId xmlns:a16="http://schemas.microsoft.com/office/drawing/2014/main" id="{A650B1BC-F0BE-4484-8074-75606ACB5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034" y="-1266"/>
            <a:ext cx="6060133" cy="68751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8F558C-02F2-437C-A00C-53C9DDE698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Mississippi Headwaters Remaining Ownership</a:t>
            </a:r>
          </a:p>
        </p:txBody>
      </p:sp>
    </p:spTree>
    <p:extLst>
      <p:ext uri="{BB962C8B-B14F-4D97-AF65-F5344CB8AC3E}">
        <p14:creationId xmlns:p14="http://schemas.microsoft.com/office/powerpoint/2010/main" val="1960650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C0186-2329-4228-BA8C-0A206B1DB7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2006 to 2017 Land Comparison</a:t>
            </a:r>
          </a:p>
        </p:txBody>
      </p:sp>
      <p:sp>
        <p:nvSpPr>
          <p:cNvPr id="14" name="Rectangle 13" descr="Maps showing a side by side land comparison of the same area in 2006 and 2017">
            <a:extLst>
              <a:ext uri="{FF2B5EF4-FFF2-40B4-BE49-F238E27FC236}">
                <a16:creationId xmlns:a16="http://schemas.microsoft.com/office/drawing/2014/main" id="{89197E66-1DEC-4C06-8458-C3B68D4E68A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B59A0A-3BE3-49E4-A1C6-09A6C5382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320" y="3820159"/>
            <a:ext cx="8595360" cy="29276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D85363-5496-45AB-BA6F-9B806F5A8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320" y="649739"/>
            <a:ext cx="8595360" cy="2946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06B7F-C740-4054-A80F-D0F2B1098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39799" y="159030"/>
            <a:ext cx="1005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8C432-E56F-4097-B877-B5B2C1B85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7697" y="159030"/>
            <a:ext cx="1005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ADD9B0-056A-4AFE-AB12-728F9215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40" y="3885592"/>
            <a:ext cx="3957487" cy="2728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F72F85-FA05-45A0-A7BB-9541BF412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013" y="3876323"/>
            <a:ext cx="3957487" cy="27375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B72DB2-C9D0-49B4-8A3B-0FB543492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95" y="738414"/>
            <a:ext cx="3957487" cy="2735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F2D745-F34B-48D0-876B-247D9BF2D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20" y="755010"/>
            <a:ext cx="3975433" cy="2735861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0EA14716-F9B0-4735-8C57-A927CDF0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21281" y="1845529"/>
            <a:ext cx="606320" cy="554821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642F936-24FB-41CD-9484-14BC58C23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6027" y="5006553"/>
            <a:ext cx="606320" cy="554821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95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 years of projects with Potlatch since 2012, purchased 63,000 acres, exchanged 73,000 acres benefitting counties and State of Minnesota, resulted in 136,000 plus acres of protected forests">
            <a:extLst>
              <a:ext uri="{FF2B5EF4-FFF2-40B4-BE49-F238E27FC236}">
                <a16:creationId xmlns:a16="http://schemas.microsoft.com/office/drawing/2014/main" id="{90C221BB-36BD-4432-BC5B-ED8B10BED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374"/>
            <a:ext cx="9144000" cy="6102626"/>
          </a:xfrm>
          <a:prstGeom prst="rect">
            <a:avLst/>
          </a:prstGeom>
        </p:spPr>
      </p:pic>
      <p:sp>
        <p:nvSpPr>
          <p:cNvPr id="4" name="Rectangle 3" descr="Looking back...">
            <a:extLst>
              <a:ext uri="{FF2B5EF4-FFF2-40B4-BE49-F238E27FC236}">
                <a16:creationId xmlns:a16="http://schemas.microsoft.com/office/drawing/2014/main" id="{26627385-1C53-1D4A-9ED9-12D2A59CD295}"/>
              </a:ext>
            </a:extLst>
          </p:cNvPr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6CA9B8-A79E-FA40-9B60-8D143BAE5A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359658"/>
            <a:ext cx="914400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Looking back…</a:t>
            </a:r>
          </a:p>
        </p:txBody>
      </p:sp>
      <p:sp>
        <p:nvSpPr>
          <p:cNvPr id="13" name="Flowchart: Alternate Process 12" descr="Text Reads:  9 years of projects with Potlatch since 2012, purchased 63,000 acres, exchanged 73,000 acres benefitting counties and State of MN, resulted in 136,000 plus acres of protected forests">
            <a:extLst>
              <a:ext uri="{FF2B5EF4-FFF2-40B4-BE49-F238E27FC236}">
                <a16:creationId xmlns:a16="http://schemas.microsoft.com/office/drawing/2014/main" id="{836F5A1C-961D-4071-8DE7-9087085D7D5C}"/>
              </a:ext>
            </a:extLst>
          </p:cNvPr>
          <p:cNvSpPr/>
          <p:nvPr/>
        </p:nvSpPr>
        <p:spPr>
          <a:xfrm>
            <a:off x="659580" y="1729832"/>
            <a:ext cx="7824839" cy="4447568"/>
          </a:xfrm>
          <a:prstGeom prst="flowChartAlternateProcess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EBD3C4-2A6B-0848-B394-4C1316241B70}"/>
              </a:ext>
            </a:extLst>
          </p:cNvPr>
          <p:cNvSpPr txBox="1"/>
          <p:nvPr/>
        </p:nvSpPr>
        <p:spPr>
          <a:xfrm>
            <a:off x="763637" y="2116495"/>
            <a:ext cx="76167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/>
              <a:t>9 years of projects with Potlatch since 2012</a:t>
            </a:r>
          </a:p>
          <a:p>
            <a:endParaRPr lang="en-US" sz="28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/>
              <a:t>Purchased 63,000 acres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/>
              <a:t>Exchanged 73,000 acres benefitting counties and State of 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/>
              <a:t>Resulted in 136,000+ acres of protected forests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919792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 of Minnesota's Heritage Forest">
            <a:extLst>
              <a:ext uri="{FF2B5EF4-FFF2-40B4-BE49-F238E27FC236}">
                <a16:creationId xmlns:a16="http://schemas.microsoft.com/office/drawing/2014/main" id="{C91EE92D-5AEE-4DDF-8DAF-18573EBBC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22390"/>
            <a:ext cx="8875059" cy="6858000"/>
          </a:xfrm>
          <a:prstGeom prst="rect">
            <a:avLst/>
          </a:prstGeom>
        </p:spPr>
      </p:pic>
      <p:sp>
        <p:nvSpPr>
          <p:cNvPr id="11" name="Rectangle 10" descr="a pie graph showing funding sources from 2012 to present with a large green wedge showing $52 million from the federal government, a smaller yellow wedge showing $13 million from the private sector, and another smaller wedge showing $12 million from the state">
            <a:extLst>
              <a:ext uri="{FF2B5EF4-FFF2-40B4-BE49-F238E27FC236}">
                <a16:creationId xmlns:a16="http://schemas.microsoft.com/office/drawing/2014/main" id="{57511761-D470-4EDA-BC9E-FA49BAE2ECF3}"/>
              </a:ext>
            </a:extLst>
          </p:cNvPr>
          <p:cNvSpPr/>
          <p:nvPr/>
        </p:nvSpPr>
        <p:spPr>
          <a:xfrm>
            <a:off x="6184490" y="2548146"/>
            <a:ext cx="2825039" cy="33543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75000"/>
                  </a:schemeClr>
                </a:solidFill>
              </a:ln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C2C3F72-AB59-4745-B68C-BC4C4898E6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40241" y="2548146"/>
            <a:ext cx="198929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Funding Sources 2012-present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DE76911-6D10-479F-BB64-C29E4FB35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7717134"/>
              </p:ext>
            </p:extLst>
          </p:nvPr>
        </p:nvGraphicFramePr>
        <p:xfrm>
          <a:off x="6060251" y="3040870"/>
          <a:ext cx="3437710" cy="2806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D15407B-C734-4D41-AA16-A6D9DB26D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90417" y="4365300"/>
            <a:ext cx="104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Federal</a:t>
            </a:r>
          </a:p>
          <a:p>
            <a:pPr algn="ctr"/>
            <a:r>
              <a:rPr lang="en-US" sz="1600" b="1"/>
              <a:t>$52M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7169B-708A-4CC7-ABEE-2304AF6B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48198" y="3421112"/>
            <a:ext cx="104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State</a:t>
            </a:r>
          </a:p>
          <a:p>
            <a:pPr algn="ctr"/>
            <a:r>
              <a:rPr lang="en-US" sz="1600" b="1"/>
              <a:t>$12M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2BC20-B65F-4A72-B326-6D5288143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56897" y="4172407"/>
            <a:ext cx="104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Private</a:t>
            </a:r>
          </a:p>
          <a:p>
            <a:pPr algn="ctr"/>
            <a:r>
              <a:rPr lang="en-US" sz="1600" b="1"/>
              <a:t>$13M</a:t>
            </a:r>
          </a:p>
        </p:txBody>
      </p:sp>
    </p:spTree>
    <p:extLst>
      <p:ext uri="{BB962C8B-B14F-4D97-AF65-F5344CB8AC3E}">
        <p14:creationId xmlns:p14="http://schemas.microsoft.com/office/powerpoint/2010/main" val="1060548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5b6963f-d885-44b1-bd3b-ccbbf31f3bfc">
      <UserInfo>
        <DisplayName>Kristie George</DisplayName>
        <AccountId>397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13CADBF48FAA41BC7989E8440941B5" ma:contentTypeVersion="12" ma:contentTypeDescription="Create a new document." ma:contentTypeScope="" ma:versionID="bd74513b3059c967305e6588d8ab3b28">
  <xsd:schema xmlns:xsd="http://www.w3.org/2001/XMLSchema" xmlns:xs="http://www.w3.org/2001/XMLSchema" xmlns:p="http://schemas.microsoft.com/office/2006/metadata/properties" xmlns:ns2="b8dbddfa-6063-4c26-9fb9-b92ee8699f02" xmlns:ns3="b5b6963f-d885-44b1-bd3b-ccbbf31f3bfc" targetNamespace="http://schemas.microsoft.com/office/2006/metadata/properties" ma:root="true" ma:fieldsID="c6b3f3f45be6b86a0849d4805575f4d1" ns2:_="" ns3:_="">
    <xsd:import namespace="b8dbddfa-6063-4c26-9fb9-b92ee8699f02"/>
    <xsd:import namespace="b5b6963f-d885-44b1-bd3b-ccbbf31f3b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dbddfa-6063-4c26-9fb9-b92ee8699f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6963f-d885-44b1-bd3b-ccbbf31f3b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1B2D97-28BE-47F6-A56C-AB3227A062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0EB526-64F5-47F0-8D08-D193187388AD}">
  <ds:schemaRefs>
    <ds:schemaRef ds:uri="http://schemas.microsoft.com/office/infopath/2007/PartnerControls"/>
    <ds:schemaRef ds:uri="b8dbddfa-6063-4c26-9fb9-b92ee8699f02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schemas.openxmlformats.org/package/2006/metadata/core-properties"/>
    <ds:schemaRef ds:uri="b5b6963f-d885-44b1-bd3b-ccbbf31f3bfc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42346DE-1BD6-47E7-986E-99EA071337AC}">
  <ds:schemaRefs>
    <ds:schemaRef ds:uri="b5b6963f-d885-44b1-bd3b-ccbbf31f3bfc"/>
    <ds:schemaRef ds:uri="b8dbddfa-6063-4c26-9fb9-b92ee8699f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</TotalTime>
  <Words>542</Words>
  <Application>Microsoft Office PowerPoint</Application>
  <PresentationFormat>On-screen Show (4:3)</PresentationFormat>
  <Paragraphs>127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Gotham-Book</vt:lpstr>
      <vt:lpstr>Open Sans</vt:lpstr>
      <vt:lpstr>Office Theme</vt:lpstr>
      <vt:lpstr>Minnesota’s Heritage Forest</vt:lpstr>
      <vt:lpstr>Who We Are</vt:lpstr>
      <vt:lpstr>TCF Working Forest Fund®</vt:lpstr>
      <vt:lpstr>Past Potlatch Ownership</vt:lpstr>
      <vt:lpstr>Mississippi Headwaters Past Potlatch Ownership</vt:lpstr>
      <vt:lpstr>Mississippi Headwaters Remaining Ownership</vt:lpstr>
      <vt:lpstr>2006 to 2017 Land Comparison</vt:lpstr>
      <vt:lpstr>Looking back…</vt:lpstr>
      <vt:lpstr>Funding Sources 2012-present</vt:lpstr>
      <vt:lpstr>Minnesota’s Heritage Forest </vt:lpstr>
      <vt:lpstr>Approximate Acres by County</vt:lpstr>
      <vt:lpstr>Project Goals</vt:lpstr>
      <vt:lpstr>Management of the land by TCF</vt:lpstr>
      <vt:lpstr>Tools to Accomplish Conservation Outcomes</vt:lpstr>
      <vt:lpstr>Why a Land Exchange?</vt:lpstr>
      <vt:lpstr>Potlatch Property Map</vt:lpstr>
      <vt:lpstr>Example: Land Exchanges and Forest Consolidation – St. Louis County</vt:lpstr>
      <vt:lpstr>Sax-Zim Bog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Conservation Acquisitions and Spencer Report</dc:title>
  <dc:creator>msexton</dc:creator>
  <cp:lastModifiedBy>Amanda Schnabel</cp:lastModifiedBy>
  <cp:revision>11</cp:revision>
  <dcterms:created xsi:type="dcterms:W3CDTF">2018-06-21T16:29:26Z</dcterms:created>
  <dcterms:modified xsi:type="dcterms:W3CDTF">2021-05-24T19:38:38Z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0x0101005A13CADBF48FAA41BC7989E8440941B5</vt:lpwstr>
  </property>
</Properties>
</file>