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87" r:id="rId6"/>
    <p:sldId id="282" r:id="rId7"/>
    <p:sldId id="273" r:id="rId8"/>
    <p:sldId id="276" r:id="rId9"/>
    <p:sldId id="279" r:id="rId10"/>
    <p:sldId id="278" r:id="rId11"/>
    <p:sldId id="280" r:id="rId12"/>
    <p:sldId id="281" r:id="rId13"/>
    <p:sldId id="283" r:id="rId14"/>
    <p:sldId id="284" r:id="rId15"/>
    <p:sldId id="285" r:id="rId16"/>
    <p:sldId id="286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FFFFFF"/>
    <a:srgbClr val="000000"/>
    <a:srgbClr val="78BE21"/>
    <a:srgbClr val="0D0D0D"/>
    <a:srgbClr val="E8E8E8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824" autoAdjust="0"/>
  </p:normalViewPr>
  <p:slideViewPr>
    <p:cSldViewPr snapToGrid="0">
      <p:cViewPr varScale="1">
        <p:scale>
          <a:sx n="65" d="100"/>
          <a:sy n="65" d="100"/>
        </p:scale>
        <p:origin x="3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ysClr val="windowText" lastClr="000000"/>
                </a:solidFill>
              </a:rPr>
              <a:t>Natural Climate Solution Potential in Minnesota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505197941150982"/>
          <c:y val="9.6123341862487915E-2"/>
          <c:w val="0.58483540655420951"/>
          <c:h val="0.79517607599008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2-4105-9562-A122DDCD88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2-4105-9562-A122DDCD88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2-4105-9562-A122DDCD88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62-4105-9562-A122DDCD88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62-4105-9562-A122DDCD88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62-4105-9562-A122DDCD888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F62-4105-9562-A122DDCD888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F62-4105-9562-A122DDCD888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F62-4105-9562-A122DDCD8882}"/>
              </c:ext>
            </c:extLst>
          </c:dPt>
          <c:cat>
            <c:strRef>
              <c:f>Sheet1!$A$2:$A$17</c:f>
              <c:strCache>
                <c:ptCount val="16"/>
                <c:pt idx="0">
                  <c:v>Avoided Grassland Conversion</c:v>
                </c:pt>
                <c:pt idx="1">
                  <c:v>Grassland Restoration</c:v>
                </c:pt>
                <c:pt idx="3">
                  <c:v>Avoided Peatland Conversion</c:v>
                </c:pt>
                <c:pt idx="4">
                  <c:v>Peatland Restoration</c:v>
                </c:pt>
                <c:pt idx="5">
                  <c:v>Avoided Wetland Conversion</c:v>
                </c:pt>
                <c:pt idx="6">
                  <c:v>Wetland Restoration</c:v>
                </c:pt>
                <c:pt idx="8">
                  <c:v>Avoided Forest Conversion</c:v>
                </c:pt>
                <c:pt idx="9">
                  <c:v>Riparian Forest Buffers</c:v>
                </c:pt>
                <c:pt idx="10">
                  <c:v>Improved Forest Management</c:v>
                </c:pt>
                <c:pt idx="11">
                  <c:v>Reforestation</c:v>
                </c:pt>
                <c:pt idx="13">
                  <c:v>Reduced Tillage</c:v>
                </c:pt>
                <c:pt idx="14">
                  <c:v>Improved Nutrient Management</c:v>
                </c:pt>
                <c:pt idx="15">
                  <c:v>Cover Cropping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7.0000000000000007E-2</c:v>
                </c:pt>
                <c:pt idx="1">
                  <c:v>0.43</c:v>
                </c:pt>
                <c:pt idx="3">
                  <c:v>0.1</c:v>
                </c:pt>
                <c:pt idx="4">
                  <c:v>0.35</c:v>
                </c:pt>
                <c:pt idx="5">
                  <c:v>0.53</c:v>
                </c:pt>
                <c:pt idx="6">
                  <c:v>1.1100000000000001</c:v>
                </c:pt>
                <c:pt idx="8">
                  <c:v>0.62</c:v>
                </c:pt>
                <c:pt idx="9">
                  <c:v>0.79</c:v>
                </c:pt>
                <c:pt idx="10" formatCode="0.00">
                  <c:v>3.29</c:v>
                </c:pt>
                <c:pt idx="11">
                  <c:v>7.99</c:v>
                </c:pt>
                <c:pt idx="13">
                  <c:v>1.83</c:v>
                </c:pt>
                <c:pt idx="14">
                  <c:v>2.25</c:v>
                </c:pt>
                <c:pt idx="15">
                  <c:v>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F62-4105-9562-A122DDCD8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2636296"/>
        <c:axId val="782637280"/>
      </c:barChart>
      <c:catAx>
        <c:axId val="782636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637280"/>
        <c:crosses val="autoZero"/>
        <c:auto val="1"/>
        <c:lblAlgn val="ctr"/>
        <c:lblOffset val="100"/>
        <c:noMultiLvlLbl val="0"/>
      </c:catAx>
      <c:valAx>
        <c:axId val="78263728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Million</a:t>
                </a:r>
                <a:r>
                  <a:rPr lang="en-US" sz="20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metric </a:t>
                </a:r>
                <a:r>
                  <a:rPr lang="en-US" sz="2000" baseline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tonnes</a:t>
                </a:r>
                <a:r>
                  <a:rPr lang="en-US" sz="20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CO</a:t>
                </a:r>
                <a:r>
                  <a:rPr lang="en-US" sz="20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en-US" sz="20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per year</a:t>
                </a: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6362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5/21/2021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innesota Department of Natural Resour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87526" y="1138977"/>
            <a:ext cx="6396957" cy="19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 descr="Minnesota Department of Natural Resour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57806" y="5696872"/>
            <a:ext cx="3234329" cy="98208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nnesota Department of Natural Resour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399336" y="340286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399336" y="340286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Minnesota Department of Natural Resour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399336" y="434415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89560"/>
            <a:ext cx="12192000" cy="1295182"/>
          </a:xfrm>
        </p:spPr>
        <p:txBody>
          <a:bodyPr/>
          <a:lstStyle/>
          <a:p>
            <a:r>
              <a:rPr lang="en-US" dirty="0"/>
              <a:t>Carbon, Climate, and OHF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02466" y="4870124"/>
            <a:ext cx="6587067" cy="1097128"/>
          </a:xfrm>
        </p:spPr>
        <p:txBody>
          <a:bodyPr/>
          <a:lstStyle/>
          <a:p>
            <a:r>
              <a:rPr lang="en-US" dirty="0"/>
              <a:t>Greg Hoch - Prairie Habitat Supervisor</a:t>
            </a:r>
          </a:p>
          <a:p>
            <a:r>
              <a:rPr lang="en-US" dirty="0"/>
              <a:t>Neal Feeken – Grassland Cons. Prog. Dir</a:t>
            </a:r>
          </a:p>
        </p:txBody>
      </p:sp>
      <p:pic>
        <p:nvPicPr>
          <p:cNvPr id="2052" name="Picture 4" descr="Blanket Flower Prairie SNA | Minnesota DNR" title="Native flowers on the prairi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/>
        </p:blipFill>
        <p:spPr bwMode="auto">
          <a:xfrm>
            <a:off x="108066" y="49043"/>
            <a:ext cx="3499658" cy="33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rthern Mesic Hardwood (Cedar) Forest - MHn45 | Minnesota DNR" title="Minnesota forest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9691" y="56342"/>
            <a:ext cx="4318000" cy="338073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5" descr="Wild Rice Lake" title="Wild Rice Lak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7" r="10383"/>
          <a:stretch/>
        </p:blipFill>
        <p:spPr>
          <a:xfrm>
            <a:off x="3607724" y="48553"/>
            <a:ext cx="4281054" cy="3396310"/>
          </a:xfrm>
          <a:prstGeom prst="rect">
            <a:avLst/>
          </a:prstGeom>
        </p:spPr>
      </p:pic>
      <p:pic>
        <p:nvPicPr>
          <p:cNvPr id="10" name="Picture 9" descr="TNC logo" title="The Nature Conservancy logo">
            <a:extLst>
              <a:ext uri="{FF2B5EF4-FFF2-40B4-BE49-F238E27FC236}">
                <a16:creationId xmlns:a16="http://schemas.microsoft.com/office/drawing/2014/main" id="{44F5CD83-3FFA-4908-9F3C-FF10747C1D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021" y="5825118"/>
            <a:ext cx="2891055" cy="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Question – Impact of LSOHC Investment on Climate Resiliency?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331" y="1645920"/>
            <a:ext cx="826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is most common metric</a:t>
            </a:r>
          </a:p>
          <a:p>
            <a:endParaRPr lang="en-US" dirty="0"/>
          </a:p>
          <a:p>
            <a:r>
              <a:rPr lang="en-US" dirty="0"/>
              <a:t>	Multiple Pathways to storing Carbon</a:t>
            </a:r>
          </a:p>
        </p:txBody>
      </p:sp>
      <p:sp>
        <p:nvSpPr>
          <p:cNvPr id="8" name="TextBox 7" descr="prairie image, nature.org" title="prairie landscape">
            <a:extLst>
              <a:ext uri="{FF2B5EF4-FFF2-40B4-BE49-F238E27FC236}">
                <a16:creationId xmlns:a16="http://schemas.microsoft.com/office/drawing/2014/main" id="{36C6B4FE-2FB0-4CA5-888E-6DE1ADCF97F2}"/>
              </a:ext>
            </a:extLst>
          </p:cNvPr>
          <p:cNvSpPr txBox="1"/>
          <p:nvPr/>
        </p:nvSpPr>
        <p:spPr>
          <a:xfrm>
            <a:off x="668981" y="3327376"/>
            <a:ext cx="3985570" cy="313932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TextBox 6" descr="aspen trees, nature.org" title="aspen trees in the fall">
            <a:extLst>
              <a:ext uri="{FF2B5EF4-FFF2-40B4-BE49-F238E27FC236}">
                <a16:creationId xmlns:a16="http://schemas.microsoft.com/office/drawing/2014/main" id="{D42B9CFA-95C5-428F-99DD-BD5F3DB75D4E}"/>
              </a:ext>
            </a:extLst>
          </p:cNvPr>
          <p:cNvSpPr txBox="1"/>
          <p:nvPr/>
        </p:nvSpPr>
        <p:spPr>
          <a:xfrm>
            <a:off x="6709223" y="2420936"/>
            <a:ext cx="4453917" cy="258532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dirty="0"/>
              <a:t>Question 1 – Impact of LSOHC Investment on Climate Resiliency?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pine seedling, nature.org" title="pine seeding">
            <a:extLst>
              <a:ext uri="{FF2B5EF4-FFF2-40B4-BE49-F238E27FC236}">
                <a16:creationId xmlns:a16="http://schemas.microsoft.com/office/drawing/2014/main" id="{576855CA-DC1D-4819-BC57-754532D3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38200" y="1795028"/>
            <a:ext cx="1858809" cy="1858809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 bwMode="black">
          <a:xfrm>
            <a:off x="3140567" y="1743513"/>
            <a:ext cx="2866328" cy="1858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kern="1200" dirty="0">
                <a:latin typeface="+mn-lt"/>
                <a:ea typeface="+mn-ea"/>
                <a:cs typeface="+mn-cs"/>
              </a:rPr>
              <a:t>Avoided Conversion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7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kern="1200" dirty="0">
                <a:latin typeface="+mn-lt"/>
                <a:ea typeface="+mn-ea"/>
                <a:cs typeface="+mn-cs"/>
              </a:rPr>
              <a:t>Restoration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7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kern="1200" dirty="0">
                <a:latin typeface="+mn-lt"/>
                <a:ea typeface="+mn-ea"/>
                <a:cs typeface="+mn-cs"/>
              </a:rPr>
              <a:t>Management (Enhancement)</a:t>
            </a:r>
          </a:p>
        </p:txBody>
      </p:sp>
      <p:pic>
        <p:nvPicPr>
          <p:cNvPr id="7" name="Picture 6" descr="trunk of mature pine, nature.org" title="trunk of mature pine">
            <a:extLst>
              <a:ext uri="{FF2B5EF4-FFF2-40B4-BE49-F238E27FC236}">
                <a16:creationId xmlns:a16="http://schemas.microsoft.com/office/drawing/2014/main" id="{F1718BA9-347C-4583-A34B-51892CC88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075689"/>
            <a:ext cx="1858809" cy="1858809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rairie, nature.org" title="prairie owned by TNC and funded by LSOHC">
            <a:extLst>
              <a:ext uri="{FF2B5EF4-FFF2-40B4-BE49-F238E27FC236}">
                <a16:creationId xmlns:a16="http://schemas.microsoft.com/office/drawing/2014/main" id="{29962E0B-69BF-4EE9-921E-9B2642D781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315" y="3812147"/>
            <a:ext cx="5210267" cy="27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dirty="0"/>
              <a:t>Question 2 – Impact of LSOHC Investment on Climate Resiliency?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hart 11" descr="tons of carbon stored with different practices&#10;" title="tons of carbon stored with different practices">
            <a:extLst>
              <a:ext uri="{FF2B5EF4-FFF2-40B4-BE49-F238E27FC236}">
                <a16:creationId xmlns:a16="http://schemas.microsoft.com/office/drawing/2014/main" id="{679AB81F-F064-449E-8C0B-0B832033D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504039"/>
              </p:ext>
            </p:extLst>
          </p:nvPr>
        </p:nvGraphicFramePr>
        <p:xfrm>
          <a:off x="2083980" y="1509823"/>
          <a:ext cx="8739963" cy="52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46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vert="horz" lIns="822960" tIns="45720" rIns="822960" bIns="45720" rtlCol="0" anchor="ctr">
            <a:normAutofit/>
          </a:bodyPr>
          <a:lstStyle/>
          <a:p>
            <a:r>
              <a:rPr lang="en-US" dirty="0"/>
              <a:t>Question 3 – Impact of LSOHC Investment on Climate Resiliency?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 bwMode="black">
          <a:xfrm>
            <a:off x="906082" y="1634043"/>
            <a:ext cx="6423296" cy="25622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b="1" kern="1200" dirty="0">
                <a:latin typeface="+mn-lt"/>
                <a:ea typeface="+mn-ea"/>
                <a:cs typeface="+mn-cs"/>
              </a:rPr>
              <a:t>Estimates to Date (2009 – 2020)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dirty="0"/>
              <a:t>		</a:t>
            </a:r>
            <a:r>
              <a:rPr lang="en-US" sz="1700" u="sng" dirty="0"/>
              <a:t>Forest</a:t>
            </a:r>
            <a:r>
              <a:rPr lang="en-US" sz="1700" dirty="0"/>
              <a:t>			</a:t>
            </a:r>
            <a:r>
              <a:rPr lang="en-US" sz="1700" u="sng" dirty="0"/>
              <a:t>Grasslands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kern="1200" dirty="0">
                <a:latin typeface="+mn-lt"/>
                <a:ea typeface="+mn-ea"/>
                <a:cs typeface="+mn-cs"/>
              </a:rPr>
              <a:t>Protected - 	261,000 acres		75,000 acres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kern="1200" dirty="0">
                <a:latin typeface="+mn-lt"/>
                <a:ea typeface="+mn-ea"/>
                <a:cs typeface="+mn-cs"/>
              </a:rPr>
              <a:t>C stored - 	</a:t>
            </a:r>
            <a:r>
              <a:rPr lang="en-US" sz="1700" dirty="0"/>
              <a:t>	32,593,429 MtCO2e 		4,876,808 MtCO2e 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n-US" sz="1700" dirty="0"/>
              <a:t>	</a:t>
            </a:r>
            <a:endParaRPr lang="en-US" sz="17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A picture showing many cars driving on a freeway with the Minneapolis skyline in the background.">
            <a:extLst>
              <a:ext uri="{FF2B5EF4-FFF2-40B4-BE49-F238E27FC236}">
                <a16:creationId xmlns:a16="http://schemas.microsoft.com/office/drawing/2014/main" id="{4BB59F8D-CCCE-4F25-A878-F6D7CCA49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539" y="1801160"/>
            <a:ext cx="3976552" cy="266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889A0-C294-44EA-93F9-DA827BE72567}"/>
              </a:ext>
            </a:extLst>
          </p:cNvPr>
          <p:cNvSpPr txBox="1"/>
          <p:nvPr/>
        </p:nvSpPr>
        <p:spPr>
          <a:xfrm>
            <a:off x="362635" y="4705202"/>
            <a:ext cx="1142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Equivalent to removing approximately </a:t>
            </a:r>
            <a:r>
              <a:rPr lang="en-US" sz="2800" i="1" dirty="0"/>
              <a:t>10% of cars from MN roads per year</a:t>
            </a:r>
            <a:r>
              <a:rPr lang="en-US" baseline="80000" dirty="0"/>
              <a:t>*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1600" dirty="0"/>
              <a:t>*2019 Motorization Trends in MN – Institute for Urban &amp; Regional Infrastructure Finance</a:t>
            </a:r>
          </a:p>
        </p:txBody>
      </p:sp>
    </p:spTree>
    <p:extLst>
      <p:ext uri="{BB962C8B-B14F-4D97-AF65-F5344CB8AC3E}">
        <p14:creationId xmlns:p14="http://schemas.microsoft.com/office/powerpoint/2010/main" val="91573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aspects to these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0622" cy="4351338"/>
          </a:xfrm>
        </p:spPr>
        <p:txBody>
          <a:bodyPr/>
          <a:lstStyle/>
          <a:p>
            <a:r>
              <a:rPr lang="en-US" dirty="0"/>
              <a:t>Assisted migration of species and/or habitats</a:t>
            </a:r>
          </a:p>
          <a:p>
            <a:pPr lvl="1"/>
            <a:r>
              <a:rPr lang="en-US" dirty="0"/>
              <a:t>How that affects restoration plans</a:t>
            </a:r>
          </a:p>
          <a:p>
            <a:r>
              <a:rPr lang="en-US" dirty="0"/>
              <a:t>Building a resilient landscape</a:t>
            </a:r>
          </a:p>
          <a:p>
            <a:pPr lvl="1"/>
            <a:r>
              <a:rPr lang="en-US" dirty="0"/>
              <a:t>Climate change and effects of climate change</a:t>
            </a:r>
          </a:p>
          <a:p>
            <a:r>
              <a:rPr lang="en-US" dirty="0"/>
              <a:t>Several others</a:t>
            </a:r>
          </a:p>
          <a:p>
            <a:r>
              <a:rPr lang="en-US" sz="3200" b="1" dirty="0"/>
              <a:t>Focus today on Carbon</a:t>
            </a:r>
          </a:p>
          <a:p>
            <a:pPr lvl="1"/>
            <a:r>
              <a:rPr lang="en-US" dirty="0"/>
              <a:t>As it relates to OHF projects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9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already doing good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17765"/>
            <a:ext cx="64021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OHF projects have been storing carbon all along</a:t>
            </a:r>
          </a:p>
          <a:p>
            <a:pPr marL="0" indent="0">
              <a:buNone/>
            </a:pPr>
            <a:r>
              <a:rPr lang="en-US" dirty="0"/>
              <a:t>Every OHF project has a carbon benefit</a:t>
            </a:r>
          </a:p>
          <a:p>
            <a:pPr marL="0" indent="0">
              <a:buNone/>
            </a:pPr>
            <a:r>
              <a:rPr lang="en-US" dirty="0"/>
              <a:t>We just haven’t been talking about it</a:t>
            </a:r>
          </a:p>
          <a:p>
            <a:pPr marL="0" indent="0">
              <a:buNone/>
            </a:pPr>
            <a:r>
              <a:rPr lang="en-US" dirty="0">
                <a:solidFill>
                  <a:srgbClr val="003865"/>
                </a:solidFill>
              </a:rPr>
              <a:t>We don’t need to change, just do more things </a:t>
            </a:r>
          </a:p>
          <a:p>
            <a:pPr marL="0" indent="0">
              <a:buNone/>
            </a:pPr>
            <a:r>
              <a:rPr lang="en-US" dirty="0"/>
              <a:t>Gives us a new storyline to take our message to a new and larger audience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Prairie Blazing Star | Bluestem Prairie, Minnesota | Gary Alan Nelson  Photography" title="Prairie flow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869" y="1447981"/>
            <a:ext cx="3042362" cy="23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airie Potholes&#10;&#10;Wetlands &amp; Grasslands | Prairie Conservation | Prairie Pothole Joint Venture" title="Prairie Poth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386" y="3291234"/>
            <a:ext cx="3664664" cy="20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rthern Mesic Hardwood Forest - MHn35 | Minnesota DNR" title="Minnesota fores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088" y="5136556"/>
            <a:ext cx="3496143" cy="15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0589" y="5018191"/>
            <a:ext cx="698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PPJV.org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892" y="1496198"/>
            <a:ext cx="6550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aseline="-25000" dirty="0"/>
          </a:p>
          <a:p>
            <a:pPr algn="ctr"/>
            <a:r>
              <a:rPr lang="en-US" sz="3200" dirty="0"/>
              <a:t>Carbon + Water &lt;  &gt;  Sugar + Oxygen</a:t>
            </a:r>
          </a:p>
          <a:p>
            <a:pPr algn="ctr"/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+ H</a:t>
            </a:r>
            <a:r>
              <a:rPr lang="en-US" sz="3200" baseline="-25000" dirty="0"/>
              <a:t>2</a:t>
            </a:r>
            <a:r>
              <a:rPr lang="en-US" sz="3200" dirty="0"/>
              <a:t>O   &lt;  &gt; 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12</a:t>
            </a:r>
            <a:r>
              <a:rPr lang="en-US" sz="3200" dirty="0"/>
              <a:t>O</a:t>
            </a:r>
            <a:r>
              <a:rPr lang="en-US" sz="3200" baseline="-25000" dirty="0"/>
              <a:t>6</a:t>
            </a:r>
            <a:r>
              <a:rPr lang="en-US" sz="3200" dirty="0"/>
              <a:t> + O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pic>
        <p:nvPicPr>
          <p:cNvPr id="9" name="Picture 8" descr="puccoon&#10;&#10;puccoon" title="Showy ladies slipper orchi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37" y="3215606"/>
            <a:ext cx="1903214" cy="1427410"/>
          </a:xfrm>
          <a:prstGeom prst="rect">
            <a:avLst/>
          </a:prstGeom>
        </p:spPr>
      </p:pic>
      <p:pic>
        <p:nvPicPr>
          <p:cNvPr id="5" name="Picture 4" descr="puccoon&#10;&#10;puccoon" title="leadplan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39" y="2941906"/>
            <a:ext cx="1543623" cy="2058164"/>
          </a:xfrm>
          <a:prstGeom prst="rect">
            <a:avLst/>
          </a:prstGeom>
        </p:spPr>
      </p:pic>
      <p:pic>
        <p:nvPicPr>
          <p:cNvPr id="11" name="Picture 10" descr="puccoon&#10;&#10;puccoon" title="puccoo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544" y="4838999"/>
            <a:ext cx="1338348" cy="1784464"/>
          </a:xfrm>
          <a:prstGeom prst="rect">
            <a:avLst/>
          </a:prstGeom>
        </p:spPr>
      </p:pic>
      <p:grpSp>
        <p:nvGrpSpPr>
          <p:cNvPr id="12" name="Group 11" descr="arrows showing the carbon cycle&#10;&#10;illustration of the carbon cycle" title="arrows showing the carbon cycle"/>
          <p:cNvGrpSpPr/>
          <p:nvPr/>
        </p:nvGrpSpPr>
        <p:grpSpPr>
          <a:xfrm>
            <a:off x="5054120" y="3540194"/>
            <a:ext cx="2078182" cy="2205643"/>
            <a:chOff x="4588625" y="3657600"/>
            <a:chExt cx="2078182" cy="2205643"/>
          </a:xfrm>
        </p:grpSpPr>
        <p:sp>
          <p:nvSpPr>
            <p:cNvPr id="13" name="Right Arrow 12"/>
            <p:cNvSpPr/>
            <p:nvPr/>
          </p:nvSpPr>
          <p:spPr>
            <a:xfrm>
              <a:off x="4588625" y="3657600"/>
              <a:ext cx="2078182" cy="931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4588625" y="4932218"/>
              <a:ext cx="2078182" cy="9310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7760" y="3861502"/>
              <a:ext cx="1633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Oxygen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7760" y="5136121"/>
              <a:ext cx="1571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Carbon</a:t>
              </a:r>
              <a:endParaRPr lang="en-US" sz="2800" dirty="0"/>
            </a:p>
          </p:txBody>
        </p:sp>
      </p:grpSp>
      <p:pic>
        <p:nvPicPr>
          <p:cNvPr id="3" name="Picture 2" descr="meadowlark" title="meadowlar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139" y="2947722"/>
            <a:ext cx="1276327" cy="1714897"/>
          </a:xfrm>
          <a:prstGeom prst="rect">
            <a:avLst/>
          </a:prstGeom>
        </p:spPr>
      </p:pic>
      <p:pic>
        <p:nvPicPr>
          <p:cNvPr id="4" name="Picture 3" descr="pheasant" title="pheasant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153" y="3227896"/>
            <a:ext cx="1700309" cy="1323594"/>
          </a:xfrm>
          <a:prstGeom prst="rect">
            <a:avLst/>
          </a:prstGeom>
        </p:spPr>
      </p:pic>
      <p:pic>
        <p:nvPicPr>
          <p:cNvPr id="10" name="Picture 9" descr="labrador retriever" title="labrador retriever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710" y="4662619"/>
            <a:ext cx="1282652" cy="16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Prairies, wetlands, and Forests – Where is the Carbon?</a:t>
            </a:r>
          </a:p>
        </p:txBody>
      </p:sp>
      <p:grpSp>
        <p:nvGrpSpPr>
          <p:cNvPr id="9" name="Group 8" descr="root system in prairie plants" title="root system in prairie"/>
          <p:cNvGrpSpPr/>
          <p:nvPr/>
        </p:nvGrpSpPr>
        <p:grpSpPr>
          <a:xfrm>
            <a:off x="871452" y="2674250"/>
            <a:ext cx="4386373" cy="2875511"/>
            <a:chOff x="871452" y="2674250"/>
            <a:chExt cx="4386373" cy="2875511"/>
          </a:xfrm>
        </p:grpSpPr>
        <p:pic>
          <p:nvPicPr>
            <p:cNvPr id="7" name="Picture 6" descr="roots systems of prairies&#10;" title="roots system of prairie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452" y="2674250"/>
              <a:ext cx="4386373" cy="28755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44917" y="4725199"/>
              <a:ext cx="1239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</a:rPr>
                <a:t>Carbon</a:t>
              </a:r>
            </a:p>
          </p:txBody>
        </p:sp>
      </p:grpSp>
      <p:grpSp>
        <p:nvGrpSpPr>
          <p:cNvPr id="5" name="Group 4" descr="bur oak" title="bur oak"/>
          <p:cNvGrpSpPr/>
          <p:nvPr/>
        </p:nvGrpSpPr>
        <p:grpSpPr>
          <a:xfrm>
            <a:off x="6249785" y="1560188"/>
            <a:ext cx="5104015" cy="4624481"/>
            <a:chOff x="4779817" y="1418872"/>
            <a:chExt cx="5104015" cy="4624481"/>
          </a:xfrm>
        </p:grpSpPr>
        <p:pic>
          <p:nvPicPr>
            <p:cNvPr id="4" name="Picture 3" descr="bur oak&#10;" title="bur oak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9817" y="1418872"/>
              <a:ext cx="5104015" cy="46244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6545759" y="4328801"/>
              <a:ext cx="1239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Carbon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82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- Pollinators, Wildlife, and Carbon</a:t>
            </a:r>
          </a:p>
        </p:txBody>
      </p:sp>
      <p:pic>
        <p:nvPicPr>
          <p:cNvPr id="3" name="Picture 2" descr="butterfly on mikweed" title="butterfly on milkwee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77" y="1903613"/>
            <a:ext cx="4631205" cy="4148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1357" y="1724014"/>
            <a:ext cx="59747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ea1a7398"/>
              </a:rPr>
              <a:t>Two studies from Cedar Creek</a:t>
            </a:r>
          </a:p>
          <a:p>
            <a:endParaRPr lang="en-US" dirty="0">
              <a:latin typeface="AdvOTea1a7398"/>
            </a:endParaRPr>
          </a:p>
          <a:p>
            <a:r>
              <a:rPr lang="en-US" dirty="0"/>
              <a:t>“…higher plant diversity leads to greater soil C and N accumulation on agriculturally degraded soils…  </a:t>
            </a:r>
            <a:r>
              <a:rPr lang="en-US" dirty="0" err="1"/>
              <a:t>Fornara</a:t>
            </a:r>
            <a:r>
              <a:rPr lang="en-US" dirty="0"/>
              <a:t> and </a:t>
            </a:r>
            <a:r>
              <a:rPr lang="en-US" dirty="0" err="1"/>
              <a:t>Tilman</a:t>
            </a:r>
            <a:r>
              <a:rPr lang="en-US" dirty="0"/>
              <a:t> 2008</a:t>
            </a:r>
            <a:endParaRPr lang="en-US" dirty="0">
              <a:latin typeface="AdvOTea1a7398"/>
            </a:endParaRPr>
          </a:p>
          <a:p>
            <a:endParaRPr lang="en-US" dirty="0">
              <a:latin typeface="AdvOTea1a7398"/>
            </a:endParaRPr>
          </a:p>
          <a:p>
            <a:r>
              <a:rPr lang="en-US" dirty="0"/>
              <a:t>“Our results suggest that restoration of high plant diversity may greatly increase carbon capture and storage rates…”  Yang et al. 2019</a:t>
            </a:r>
          </a:p>
          <a:p>
            <a:endParaRPr lang="en-US" dirty="0">
              <a:latin typeface="AdvOTea1a7398"/>
            </a:endParaRPr>
          </a:p>
          <a:p>
            <a:endParaRPr lang="en-US" dirty="0">
              <a:latin typeface="AdvOTea1a7398"/>
            </a:endParaRPr>
          </a:p>
          <a:p>
            <a:r>
              <a:rPr lang="en-US" dirty="0">
                <a:latin typeface="AdvOTea1a7398"/>
              </a:rPr>
              <a:t>We’ve been planting diverse seed mixes for pollinators and wildlife all along.  Turns out, what we were doing for them is also the best action we can take for carbon.  </a:t>
            </a:r>
          </a:p>
          <a:p>
            <a:endParaRPr lang="en-US" dirty="0">
              <a:latin typeface="AdvOTea1a7398"/>
            </a:endParaRPr>
          </a:p>
          <a:p>
            <a:r>
              <a:rPr lang="en-US" dirty="0">
                <a:latin typeface="AdvOTea1a7398"/>
              </a:rPr>
              <a:t>Everything is coming together!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0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 / Management and Carbon??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36864"/>
            <a:ext cx="681654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effect of a prescribed fire?</a:t>
            </a:r>
          </a:p>
          <a:p>
            <a:r>
              <a:rPr lang="en-US" dirty="0"/>
              <a:t>	In short-term, releases carbon </a:t>
            </a:r>
          </a:p>
          <a:p>
            <a:r>
              <a:rPr lang="en-US" dirty="0"/>
              <a:t>	But if it stimulates growth, what are the long-term effects?</a:t>
            </a:r>
          </a:p>
          <a:p>
            <a:endParaRPr lang="en-US" dirty="0"/>
          </a:p>
          <a:p>
            <a:r>
              <a:rPr lang="en-US" sz="2800" dirty="0"/>
              <a:t>What is the best way to graze a prairie</a:t>
            </a:r>
          </a:p>
          <a:p>
            <a:r>
              <a:rPr lang="en-US" dirty="0"/>
              <a:t>	 for wildlife, livestock, and carbon?</a:t>
            </a:r>
          </a:p>
          <a:p>
            <a:endParaRPr lang="en-US" dirty="0"/>
          </a:p>
          <a:p>
            <a:r>
              <a:rPr lang="en-US" sz="2800" dirty="0"/>
              <a:t>What is the best rotation/method for logging </a:t>
            </a:r>
          </a:p>
          <a:p>
            <a:r>
              <a:rPr lang="en-US" dirty="0"/>
              <a:t>	that meets wildlife, timber, and carbon objectives?  </a:t>
            </a:r>
          </a:p>
          <a:p>
            <a:endParaRPr lang="en-US" dirty="0"/>
          </a:p>
        </p:txBody>
      </p:sp>
      <p:pic>
        <p:nvPicPr>
          <p:cNvPr id="5" name="Picture 4" descr="smoke from prairie fire" title="smoke from prairie fir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284" y="1537300"/>
            <a:ext cx="3623335" cy="48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Benefits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012" y="1672504"/>
            <a:ext cx="4446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addition to storing carbon, grasslands, wetlands, and forests….</a:t>
            </a:r>
          </a:p>
          <a:p>
            <a:endParaRPr lang="en-US" dirty="0"/>
          </a:p>
          <a:p>
            <a:r>
              <a:rPr lang="en-US" dirty="0"/>
              <a:t>Provide wildlife habitat</a:t>
            </a:r>
          </a:p>
          <a:p>
            <a:r>
              <a:rPr lang="en-US" dirty="0"/>
              <a:t>Provide pollinator habitat</a:t>
            </a:r>
          </a:p>
          <a:p>
            <a:r>
              <a:rPr lang="en-US" dirty="0"/>
              <a:t>Provide recreational lands</a:t>
            </a:r>
          </a:p>
          <a:p>
            <a:r>
              <a:rPr lang="en-US" dirty="0"/>
              <a:t>Help purify and hold water</a:t>
            </a:r>
          </a:p>
          <a:p>
            <a:r>
              <a:rPr lang="en-US" dirty="0"/>
              <a:t>Benefit our economy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Group 13" descr="wood ducks, image from ducks.org" title="wood ducks"/>
          <p:cNvGrpSpPr/>
          <p:nvPr/>
        </p:nvGrpSpPr>
        <p:grpSpPr>
          <a:xfrm>
            <a:off x="4829364" y="1760452"/>
            <a:ext cx="3157046" cy="2183624"/>
            <a:chOff x="3663547" y="2673918"/>
            <a:chExt cx="3157046" cy="2183624"/>
          </a:xfrm>
        </p:grpSpPr>
        <p:pic>
          <p:nvPicPr>
            <p:cNvPr id="2052" name="Picture 4" descr="Wood Duck | Types of Ducks &amp; Gee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547" y="2673918"/>
              <a:ext cx="3157046" cy="218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40751" y="4429690"/>
              <a:ext cx="900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Ducks.org</a:t>
              </a:r>
            </a:p>
          </p:txBody>
        </p:sp>
      </p:grpSp>
      <p:grpSp>
        <p:nvGrpSpPr>
          <p:cNvPr id="12" name="Group 11" descr="pfmowercountyhabitat.org&#10;" title="3 women hunting pheasants"/>
          <p:cNvGrpSpPr/>
          <p:nvPr/>
        </p:nvGrpSpPr>
        <p:grpSpPr>
          <a:xfrm>
            <a:off x="8535095" y="1760452"/>
            <a:ext cx="3152601" cy="2001902"/>
            <a:chOff x="7311448" y="2177935"/>
            <a:chExt cx="3152601" cy="2001902"/>
          </a:xfrm>
        </p:grpSpPr>
        <p:pic>
          <p:nvPicPr>
            <p:cNvPr id="2050" name="Picture 2" descr="2019 Minnesota Governor's Pheasant Hunting Opener - Women's Hu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1448" y="2177935"/>
              <a:ext cx="3152601" cy="200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460673" y="3765730"/>
              <a:ext cx="22319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pfmowercountyhabitat.org</a:t>
              </a:r>
            </a:p>
          </p:txBody>
        </p:sp>
      </p:grpSp>
      <p:grpSp>
        <p:nvGrpSpPr>
          <p:cNvPr id="10" name="Group 9" descr="monarch butterfly, image from fs.fed.gov" title="monarch butterfly"/>
          <p:cNvGrpSpPr/>
          <p:nvPr/>
        </p:nvGrpSpPr>
        <p:grpSpPr>
          <a:xfrm>
            <a:off x="1514412" y="4305144"/>
            <a:ext cx="2398106" cy="1998422"/>
            <a:chOff x="843858" y="4625030"/>
            <a:chExt cx="2398106" cy="1998422"/>
          </a:xfrm>
        </p:grpSpPr>
        <p:pic>
          <p:nvPicPr>
            <p:cNvPr id="2056" name="Picture 8" descr="Monarch Butterfly FAQ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58" y="4625030"/>
              <a:ext cx="2398106" cy="1998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23140" y="6293759"/>
              <a:ext cx="915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Fs.fed.gov</a:t>
              </a:r>
            </a:p>
          </p:txBody>
        </p:sp>
      </p:grpSp>
      <p:grpSp>
        <p:nvGrpSpPr>
          <p:cNvPr id="13" name="Group 12" descr="tree harvest, image from nature.org" title="tree harvest"/>
          <p:cNvGrpSpPr/>
          <p:nvPr/>
        </p:nvGrpSpPr>
        <p:grpSpPr>
          <a:xfrm>
            <a:off x="4633722" y="4251090"/>
            <a:ext cx="3368416" cy="2105260"/>
            <a:chOff x="3506991" y="4991306"/>
            <a:chExt cx="3368416" cy="2105260"/>
          </a:xfrm>
        </p:grpSpPr>
        <p:pic>
          <p:nvPicPr>
            <p:cNvPr id="2058" name="Picture 10" descr="Resilient Forest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991" y="4991306"/>
              <a:ext cx="3368416" cy="2105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65180" y="6714088"/>
              <a:ext cx="974882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Nature.org</a:t>
              </a:r>
            </a:p>
          </p:txBody>
        </p:sp>
      </p:grpSp>
      <p:grpSp>
        <p:nvGrpSpPr>
          <p:cNvPr id="11" name="Group 10" descr="pheasantsforever.org" title="people at WMA dedication"/>
          <p:cNvGrpSpPr/>
          <p:nvPr/>
        </p:nvGrpSpPr>
        <p:grpSpPr>
          <a:xfrm>
            <a:off x="8535095" y="4169119"/>
            <a:ext cx="3209693" cy="2134447"/>
            <a:chOff x="7098089" y="4323081"/>
            <a:chExt cx="3209693" cy="2134447"/>
          </a:xfrm>
        </p:grpSpPr>
        <p:pic>
          <p:nvPicPr>
            <p:cNvPr id="2054" name="Picture 6" descr="New Worthington Wells Wildlife Management Area Highlighted at Minn.  Governor's Pheasant Open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089" y="4323081"/>
              <a:ext cx="3209693" cy="213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23745" y="6127836"/>
              <a:ext cx="1721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Pheasantsforever.org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31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/>
          <a:lstStyle/>
          <a:p>
            <a:r>
              <a:rPr lang="en-US" dirty="0"/>
              <a:t>Habitat vs Habitat – </a:t>
            </a:r>
            <a:br>
              <a:rPr lang="en-US" dirty="0"/>
            </a:br>
            <a:r>
              <a:rPr lang="en-US" dirty="0"/>
              <a:t>My Habitat is better than Your Habitat</a:t>
            </a:r>
          </a:p>
        </p:txBody>
      </p:sp>
      <p:pic>
        <p:nvPicPr>
          <p:cNvPr id="3" name="Picture 2" descr="screen clip from UC Davis, comparing different ecosystems" title="screen clip from UC Davi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220" y="3413215"/>
            <a:ext cx="7962868" cy="2943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331" y="1645920"/>
            <a:ext cx="826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debates are ultimately self-defeating</a:t>
            </a:r>
          </a:p>
          <a:p>
            <a:r>
              <a:rPr lang="en-US" dirty="0"/>
              <a:t>	We shouldn’t restore grasslands near Grand Marais</a:t>
            </a:r>
          </a:p>
          <a:p>
            <a:r>
              <a:rPr lang="en-US" dirty="0"/>
              <a:t>	We shouldn’t plant forests near </a:t>
            </a:r>
            <a:r>
              <a:rPr lang="en-US" dirty="0" err="1"/>
              <a:t>Luverne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48756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ptx" id="{B1F6150B-DCC8-45B8-AB89-A9FC4064DD9A}" vid="{BB2FBE70-B488-4171-A303-943368FC56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10621</TotalTime>
  <Words>545</Words>
  <Application>Microsoft Office PowerPoint</Application>
  <PresentationFormat>Widescreen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AdvOTea1a7398</vt:lpstr>
      <vt:lpstr>Arial</vt:lpstr>
      <vt:lpstr>Calibri</vt:lpstr>
      <vt:lpstr>NeueHaasGroteskText Std</vt:lpstr>
      <vt:lpstr>MN.IT</vt:lpstr>
      <vt:lpstr>Carbon, Climate, and OHF Projects</vt:lpstr>
      <vt:lpstr>There are many aspects to these issues</vt:lpstr>
      <vt:lpstr>We’re already doing good things</vt:lpstr>
      <vt:lpstr>Biology 101</vt:lpstr>
      <vt:lpstr>Prairies, wetlands, and Forests – Where is the Carbon?</vt:lpstr>
      <vt:lpstr>Diversity - Pollinators, Wildlife, and Carbon</vt:lpstr>
      <vt:lpstr>Enhancement / Management and Carbon??</vt:lpstr>
      <vt:lpstr>Stacked Benefits</vt:lpstr>
      <vt:lpstr>Habitat vs Habitat –  My Habitat is better than Your Habitat</vt:lpstr>
      <vt:lpstr>Question – Impact of LSOHC Investment on Climate Resiliency?</vt:lpstr>
      <vt:lpstr>Question 1 – Impact of LSOHC Investment on Climate Resiliency?</vt:lpstr>
      <vt:lpstr>Question 2 – Impact of LSOHC Investment on Climate Resiliency?</vt:lpstr>
      <vt:lpstr>Question 3 – Impact of LSOHC Investment on Climate Resiliency?</vt:lpstr>
    </vt:vector>
  </TitlesOfParts>
  <Manager/>
  <Company>MNDNR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Update PowerPoint Template</dc:subject>
  <dc:creator>Hoch, Greg (DNR)</dc:creator>
  <cp:keywords>Update keywords</cp:keywords>
  <dc:description>Version 1.1, Released 8-2016</dc:description>
  <cp:lastModifiedBy>Amanda Schnabel</cp:lastModifiedBy>
  <cp:revision>50</cp:revision>
  <cp:lastPrinted>2021-05-11T21:22:49Z</cp:lastPrinted>
  <dcterms:created xsi:type="dcterms:W3CDTF">2021-04-12T14:59:15Z</dcterms:created>
  <dcterms:modified xsi:type="dcterms:W3CDTF">2021-05-22T00:51:55Z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