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0" r:id="rId2"/>
    <p:sldId id="306" r:id="rId3"/>
    <p:sldId id="303" r:id="rId4"/>
    <p:sldId id="305" r:id="rId5"/>
    <p:sldId id="304" r:id="rId6"/>
    <p:sldId id="290" r:id="rId7"/>
    <p:sldId id="300" r:id="rId8"/>
    <p:sldId id="293" r:id="rId9"/>
    <p:sldId id="297" r:id="rId10"/>
    <p:sldId id="298" r:id="rId11"/>
    <p:sldId id="299" r:id="rId12"/>
    <p:sldId id="301" r:id="rId13"/>
    <p:sldId id="265" r:id="rId14"/>
    <p:sldId id="284" r:id="rId15"/>
    <p:sldId id="307" r:id="rId16"/>
    <p:sldId id="269" r:id="rId17"/>
    <p:sldId id="266" r:id="rId18"/>
    <p:sldId id="316" r:id="rId19"/>
    <p:sldId id="318" r:id="rId20"/>
    <p:sldId id="319" r:id="rId21"/>
    <p:sldId id="321" r:id="rId22"/>
    <p:sldId id="322" r:id="rId23"/>
    <p:sldId id="323" r:id="rId24"/>
    <p:sldId id="309" r:id="rId25"/>
    <p:sldId id="320" r:id="rId26"/>
    <p:sldId id="313" r:id="rId27"/>
    <p:sldId id="327" r:id="rId28"/>
    <p:sldId id="328" r:id="rId29"/>
    <p:sldId id="329" r:id="rId30"/>
    <p:sldId id="33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83"/>
    <a:srgbClr val="B29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23" autoAdjust="0"/>
    <p:restoredTop sz="84398" autoAdjust="0"/>
  </p:normalViewPr>
  <p:slideViewPr>
    <p:cSldViewPr snapToGrid="0">
      <p:cViewPr>
        <p:scale>
          <a:sx n="90" d="100"/>
          <a:sy n="90" d="100"/>
        </p:scale>
        <p:origin x="998" y="1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295CC3-67C5-4752-9F5F-522784E477E8}" type="doc">
      <dgm:prSet loTypeId="urn:microsoft.com/office/officeart/2005/8/layout/lProcess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2E2D99B-B833-4A80-BF2C-BA3BE59A2B99}">
      <dgm:prSet phldrT="[Text]"/>
      <dgm:spPr/>
      <dgm:t>
        <a:bodyPr/>
        <a:lstStyle/>
        <a:p>
          <a:r>
            <a:rPr lang="en-US" b="1" dirty="0" smtClean="0"/>
            <a:t>Old Status</a:t>
          </a:r>
          <a:r>
            <a:rPr lang="en-US" b="1" dirty="0"/>
            <a:t>:</a:t>
          </a:r>
          <a:r>
            <a:rPr lang="en-US" dirty="0"/>
            <a:t> </a:t>
          </a:r>
          <a:endParaRPr lang="en-US" dirty="0" smtClean="0"/>
        </a:p>
        <a:p>
          <a:r>
            <a:rPr lang="en-US" dirty="0" smtClean="0"/>
            <a:t>Acres </a:t>
          </a:r>
          <a:r>
            <a:rPr lang="en-US" dirty="0"/>
            <a:t>and Dollars</a:t>
          </a:r>
        </a:p>
      </dgm:t>
    </dgm:pt>
    <dgm:pt modelId="{68F746D9-4F4A-4060-8150-E608EB62D5FA}" type="parTrans" cxnId="{96B0BF2A-A7B8-473C-84CC-0D8E010A9506}">
      <dgm:prSet/>
      <dgm:spPr/>
      <dgm:t>
        <a:bodyPr/>
        <a:lstStyle/>
        <a:p>
          <a:endParaRPr lang="en-US"/>
        </a:p>
      </dgm:t>
    </dgm:pt>
    <dgm:pt modelId="{32991E9B-B1E7-4E28-B826-9B28BB6BC6E3}" type="sibTrans" cxnId="{96B0BF2A-A7B8-473C-84CC-0D8E010A9506}">
      <dgm:prSet/>
      <dgm:spPr/>
      <dgm:t>
        <a:bodyPr/>
        <a:lstStyle/>
        <a:p>
          <a:endParaRPr lang="en-US"/>
        </a:p>
      </dgm:t>
    </dgm:pt>
    <dgm:pt modelId="{35B41077-14E3-4229-A2E2-6FAF97F54D67}">
      <dgm:prSet phldrT="[Text]"/>
      <dgm:spPr/>
      <dgm:t>
        <a:bodyPr/>
        <a:lstStyle/>
        <a:p>
          <a:r>
            <a:rPr lang="en-US" b="1" dirty="0" smtClean="0"/>
            <a:t>This Report:</a:t>
          </a:r>
        </a:p>
        <a:p>
          <a:r>
            <a:rPr lang="en-US" dirty="0" smtClean="0"/>
            <a:t>Environmental </a:t>
          </a:r>
          <a:r>
            <a:rPr lang="en-US" dirty="0"/>
            <a:t>Benefits Database</a:t>
          </a:r>
        </a:p>
      </dgm:t>
    </dgm:pt>
    <dgm:pt modelId="{A33EE045-372C-4B36-9443-99B9D4012036}" type="parTrans" cxnId="{FA2C24F1-2A30-47D1-AE03-3E6FBBAEC9E4}">
      <dgm:prSet/>
      <dgm:spPr/>
      <dgm:t>
        <a:bodyPr/>
        <a:lstStyle/>
        <a:p>
          <a:endParaRPr lang="en-US"/>
        </a:p>
      </dgm:t>
    </dgm:pt>
    <dgm:pt modelId="{58ACC25F-0093-4F42-A313-53561719FB56}" type="sibTrans" cxnId="{FA2C24F1-2A30-47D1-AE03-3E6FBBAEC9E4}">
      <dgm:prSet/>
      <dgm:spPr/>
      <dgm:t>
        <a:bodyPr/>
        <a:lstStyle/>
        <a:p>
          <a:endParaRPr lang="en-US"/>
        </a:p>
      </dgm:t>
    </dgm:pt>
    <dgm:pt modelId="{52A29D74-4504-4D20-B8D5-1DAF17D14AE1}">
      <dgm:prSet phldrT="[Text]"/>
      <dgm:spPr/>
      <dgm:t>
        <a:bodyPr/>
        <a:lstStyle/>
        <a:p>
          <a:r>
            <a:rPr lang="en-US" b="1" dirty="0" smtClean="0"/>
            <a:t>Complementary Future Direction:</a:t>
          </a:r>
        </a:p>
        <a:p>
          <a:r>
            <a:rPr lang="en-US" dirty="0" smtClean="0"/>
            <a:t>Individual </a:t>
          </a:r>
          <a:r>
            <a:rPr lang="en-US" dirty="0"/>
            <a:t>Parcel Case Studies</a:t>
          </a:r>
        </a:p>
      </dgm:t>
    </dgm:pt>
    <dgm:pt modelId="{AFEF4AE2-1E55-4B22-921E-DC7EB4573FAA}" type="parTrans" cxnId="{774D4F93-D3B6-436A-8E18-3599D2E894A9}">
      <dgm:prSet/>
      <dgm:spPr/>
      <dgm:t>
        <a:bodyPr/>
        <a:lstStyle/>
        <a:p>
          <a:endParaRPr lang="en-US"/>
        </a:p>
      </dgm:t>
    </dgm:pt>
    <dgm:pt modelId="{86D2BF66-3F85-4434-8149-2B729FDD8216}" type="sibTrans" cxnId="{774D4F93-D3B6-436A-8E18-3599D2E894A9}">
      <dgm:prSet/>
      <dgm:spPr/>
      <dgm:t>
        <a:bodyPr/>
        <a:lstStyle/>
        <a:p>
          <a:endParaRPr lang="en-US"/>
        </a:p>
      </dgm:t>
    </dgm:pt>
    <dgm:pt modelId="{5E12016D-2C09-4E72-BBD6-B33E8147BCB2}">
      <dgm:prSet phldrT="[Text]"/>
      <dgm:spPr/>
      <dgm:t>
        <a:bodyPr/>
        <a:lstStyle/>
        <a:p>
          <a:r>
            <a:rPr lang="en-US" dirty="0" smtClean="0"/>
            <a:t>Field observations and data collection </a:t>
          </a:r>
        </a:p>
        <a:p>
          <a:r>
            <a:rPr lang="en-US" dirty="0" smtClean="0"/>
            <a:t>(including restoration and enhancement)</a:t>
          </a:r>
          <a:endParaRPr lang="en-US" dirty="0"/>
        </a:p>
      </dgm:t>
    </dgm:pt>
    <dgm:pt modelId="{22B80949-C55D-4529-BBD2-7D802ECD2775}" type="parTrans" cxnId="{963B03F7-807B-4C8A-B1DB-B0BEE63D36A9}">
      <dgm:prSet/>
      <dgm:spPr/>
      <dgm:t>
        <a:bodyPr/>
        <a:lstStyle/>
        <a:p>
          <a:endParaRPr lang="en-US"/>
        </a:p>
      </dgm:t>
    </dgm:pt>
    <dgm:pt modelId="{80BD356D-9CAC-4643-943E-49011F7EF130}" type="sibTrans" cxnId="{963B03F7-807B-4C8A-B1DB-B0BEE63D36A9}">
      <dgm:prSet/>
      <dgm:spPr/>
      <dgm:t>
        <a:bodyPr/>
        <a:lstStyle/>
        <a:p>
          <a:endParaRPr lang="en-US"/>
        </a:p>
      </dgm:t>
    </dgm:pt>
    <dgm:pt modelId="{442D45A8-797E-4868-8BC1-2BF5CE5F2975}">
      <dgm:prSet phldrT="[Text]"/>
      <dgm:spPr/>
      <dgm:t>
        <a:bodyPr/>
        <a:lstStyle/>
        <a:p>
          <a:r>
            <a:rPr lang="en-US" dirty="0" smtClean="0"/>
            <a:t>Repeated measures over time</a:t>
          </a:r>
          <a:endParaRPr lang="en-US" dirty="0"/>
        </a:p>
      </dgm:t>
    </dgm:pt>
    <dgm:pt modelId="{DA6498CA-9A1B-46B3-A4DB-39D1E9FA7A63}" type="parTrans" cxnId="{4CEC168D-65B3-4696-A4A5-3723EB925050}">
      <dgm:prSet/>
      <dgm:spPr/>
      <dgm:t>
        <a:bodyPr/>
        <a:lstStyle/>
        <a:p>
          <a:endParaRPr lang="en-US"/>
        </a:p>
      </dgm:t>
    </dgm:pt>
    <dgm:pt modelId="{E6119ED5-FF90-4BC3-8B3C-D8A67A162B07}" type="sibTrans" cxnId="{4CEC168D-65B3-4696-A4A5-3723EB925050}">
      <dgm:prSet/>
      <dgm:spPr/>
      <dgm:t>
        <a:bodyPr/>
        <a:lstStyle/>
        <a:p>
          <a:endParaRPr lang="en-US"/>
        </a:p>
      </dgm:t>
    </dgm:pt>
    <dgm:pt modelId="{EDECA999-4205-4DB5-861E-078CC8450F0D}">
      <dgm:prSet phldrT="[Text]"/>
      <dgm:spPr/>
      <dgm:t>
        <a:bodyPr/>
        <a:lstStyle/>
        <a:p>
          <a:r>
            <a:rPr lang="en-US" dirty="0"/>
            <a:t>Data on the quantity and quality of all land acquired for </a:t>
          </a:r>
          <a:r>
            <a:rPr lang="en-US" dirty="0" smtClean="0"/>
            <a:t>21 </a:t>
          </a:r>
          <a:r>
            <a:rPr lang="en-US" dirty="0"/>
            <a:t>metrics</a:t>
          </a:r>
        </a:p>
      </dgm:t>
    </dgm:pt>
    <dgm:pt modelId="{3E7D726E-FC93-4EEC-8594-3637A7460D74}" type="parTrans" cxnId="{34D868E7-3701-4DE2-8CA2-B115B01D9668}">
      <dgm:prSet/>
      <dgm:spPr/>
      <dgm:t>
        <a:bodyPr/>
        <a:lstStyle/>
        <a:p>
          <a:endParaRPr lang="en-US"/>
        </a:p>
      </dgm:t>
    </dgm:pt>
    <dgm:pt modelId="{9F8AF6F7-134B-43B3-88E8-3EBD77AC977B}" type="sibTrans" cxnId="{34D868E7-3701-4DE2-8CA2-B115B01D9668}">
      <dgm:prSet/>
      <dgm:spPr/>
      <dgm:t>
        <a:bodyPr/>
        <a:lstStyle/>
        <a:p>
          <a:endParaRPr lang="en-US"/>
        </a:p>
      </dgm:t>
    </dgm:pt>
    <dgm:pt modelId="{54EA7F96-11FE-4741-8284-3B5C28CB3C66}">
      <dgm:prSet/>
      <dgm:spPr/>
      <dgm:t>
        <a:bodyPr/>
        <a:lstStyle/>
        <a:p>
          <a:r>
            <a:rPr lang="en-US" dirty="0"/>
            <a:t>Dashboard view of portfolio of </a:t>
          </a:r>
          <a:r>
            <a:rPr lang="en-US" dirty="0" smtClean="0"/>
            <a:t>benefits</a:t>
          </a:r>
        </a:p>
      </dgm:t>
    </dgm:pt>
    <dgm:pt modelId="{E78425F5-7110-444C-9729-409FCEE96DE8}" type="parTrans" cxnId="{413FAC69-6294-4435-985E-A1080029496A}">
      <dgm:prSet/>
      <dgm:spPr/>
      <dgm:t>
        <a:bodyPr/>
        <a:lstStyle/>
        <a:p>
          <a:endParaRPr lang="en-US"/>
        </a:p>
      </dgm:t>
    </dgm:pt>
    <dgm:pt modelId="{92732784-7E80-45E9-A469-19CC989955C6}" type="sibTrans" cxnId="{413FAC69-6294-4435-985E-A1080029496A}">
      <dgm:prSet/>
      <dgm:spPr/>
      <dgm:t>
        <a:bodyPr/>
        <a:lstStyle/>
        <a:p>
          <a:endParaRPr lang="en-US"/>
        </a:p>
      </dgm:t>
    </dgm:pt>
    <dgm:pt modelId="{33EF5FCC-EF5E-4EC8-95EA-13F16D03127C}">
      <dgm:prSet phldrT="[Text]"/>
      <dgm:spPr/>
      <dgm:t>
        <a:bodyPr/>
        <a:lstStyle/>
        <a:p>
          <a:r>
            <a:rPr lang="en-US" dirty="0"/>
            <a:t>Readily accessible data</a:t>
          </a:r>
        </a:p>
      </dgm:t>
    </dgm:pt>
    <dgm:pt modelId="{CF6E0CCE-13AB-4868-B93C-C07F31D1E7CD}" type="parTrans" cxnId="{662E7D61-FDFC-46D1-B38E-7446A5A0B8F3}">
      <dgm:prSet/>
      <dgm:spPr/>
      <dgm:t>
        <a:bodyPr/>
        <a:lstStyle/>
        <a:p>
          <a:endParaRPr lang="en-US"/>
        </a:p>
      </dgm:t>
    </dgm:pt>
    <dgm:pt modelId="{38D0EE5F-2829-455E-9B0A-81E9673D5586}" type="sibTrans" cxnId="{662E7D61-FDFC-46D1-B38E-7446A5A0B8F3}">
      <dgm:prSet/>
      <dgm:spPr/>
      <dgm:t>
        <a:bodyPr/>
        <a:lstStyle/>
        <a:p>
          <a:endParaRPr lang="en-US"/>
        </a:p>
      </dgm:t>
    </dgm:pt>
    <dgm:pt modelId="{F95775C6-42AF-422B-9A05-1D769F617A7C}">
      <dgm:prSet phldrT="[Text]"/>
      <dgm:spPr/>
      <dgm:t>
        <a:bodyPr/>
        <a:lstStyle/>
        <a:p>
          <a:r>
            <a:rPr lang="en-US" dirty="0"/>
            <a:t>Easy to communicate</a:t>
          </a:r>
        </a:p>
      </dgm:t>
    </dgm:pt>
    <dgm:pt modelId="{B411FCD2-7B74-485F-96DF-BC7E552D51E6}" type="parTrans" cxnId="{96FA4A16-CDC8-4D56-BD09-3ECAD52A4B4A}">
      <dgm:prSet/>
      <dgm:spPr/>
      <dgm:t>
        <a:bodyPr/>
        <a:lstStyle/>
        <a:p>
          <a:endParaRPr lang="en-US"/>
        </a:p>
      </dgm:t>
    </dgm:pt>
    <dgm:pt modelId="{8120AAFC-79DD-4142-BF98-D477155F405A}" type="sibTrans" cxnId="{96FA4A16-CDC8-4D56-BD09-3ECAD52A4B4A}">
      <dgm:prSet/>
      <dgm:spPr/>
      <dgm:t>
        <a:bodyPr/>
        <a:lstStyle/>
        <a:p>
          <a:endParaRPr lang="en-US"/>
        </a:p>
      </dgm:t>
    </dgm:pt>
    <dgm:pt modelId="{BE1EC064-6890-45F7-B52C-63064E029A5D}">
      <dgm:prSet/>
      <dgm:spPr/>
      <dgm:t>
        <a:bodyPr/>
        <a:lstStyle/>
        <a:p>
          <a:r>
            <a:rPr lang="en-US" dirty="0" smtClean="0"/>
            <a:t>Repeatable report card foundation </a:t>
          </a:r>
        </a:p>
      </dgm:t>
    </dgm:pt>
    <dgm:pt modelId="{6EA5CD89-1654-4A18-8BBD-07A31BD032E6}" type="parTrans" cxnId="{2A0F7300-2019-4B89-9486-2AB98C93E354}">
      <dgm:prSet/>
      <dgm:spPr/>
      <dgm:t>
        <a:bodyPr/>
        <a:lstStyle/>
        <a:p>
          <a:endParaRPr lang="en-US"/>
        </a:p>
      </dgm:t>
    </dgm:pt>
    <dgm:pt modelId="{CC19C2ED-A43B-4F78-A294-A6EBB9748510}" type="sibTrans" cxnId="{2A0F7300-2019-4B89-9486-2AB98C93E354}">
      <dgm:prSet/>
      <dgm:spPr/>
      <dgm:t>
        <a:bodyPr/>
        <a:lstStyle/>
        <a:p>
          <a:endParaRPr lang="en-US"/>
        </a:p>
      </dgm:t>
    </dgm:pt>
    <dgm:pt modelId="{C6C12F4E-09C1-464B-A08E-B6601E65EA52}" type="pres">
      <dgm:prSet presAssocID="{3C295CC3-67C5-4752-9F5F-522784E477E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CB1256-ABA2-4463-A067-DCB69C336700}" type="pres">
      <dgm:prSet presAssocID="{B2E2D99B-B833-4A80-BF2C-BA3BE59A2B99}" presName="compNode" presStyleCnt="0"/>
      <dgm:spPr/>
    </dgm:pt>
    <dgm:pt modelId="{7AF9EA5B-060E-4B36-B411-7A220B9FD8DF}" type="pres">
      <dgm:prSet presAssocID="{B2E2D99B-B833-4A80-BF2C-BA3BE59A2B99}" presName="aNode" presStyleLbl="bgShp" presStyleIdx="0" presStyleCnt="3" custLinFactNeighborX="591" custLinFactNeighborY="0"/>
      <dgm:spPr/>
      <dgm:t>
        <a:bodyPr/>
        <a:lstStyle/>
        <a:p>
          <a:endParaRPr lang="en-US"/>
        </a:p>
      </dgm:t>
    </dgm:pt>
    <dgm:pt modelId="{5CBD896D-152A-4C10-BB12-31825C21CB8E}" type="pres">
      <dgm:prSet presAssocID="{B2E2D99B-B833-4A80-BF2C-BA3BE59A2B99}" presName="textNode" presStyleLbl="bgShp" presStyleIdx="0" presStyleCnt="3"/>
      <dgm:spPr/>
      <dgm:t>
        <a:bodyPr/>
        <a:lstStyle/>
        <a:p>
          <a:endParaRPr lang="en-US"/>
        </a:p>
      </dgm:t>
    </dgm:pt>
    <dgm:pt modelId="{78A5D8A8-21F9-438F-99BA-A5F4630A8C7B}" type="pres">
      <dgm:prSet presAssocID="{B2E2D99B-B833-4A80-BF2C-BA3BE59A2B99}" presName="compChildNode" presStyleCnt="0"/>
      <dgm:spPr/>
    </dgm:pt>
    <dgm:pt modelId="{4C1711E2-A540-4AE0-BACE-7D1FBEB6D206}" type="pres">
      <dgm:prSet presAssocID="{B2E2D99B-B833-4A80-BF2C-BA3BE59A2B99}" presName="theInnerList" presStyleCnt="0"/>
      <dgm:spPr/>
    </dgm:pt>
    <dgm:pt modelId="{3AF0A3D2-03F0-41F9-A3C7-2CCEF5F6B852}" type="pres">
      <dgm:prSet presAssocID="{33EF5FCC-EF5E-4EC8-95EA-13F16D03127C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7D926-997F-43F2-889E-954799840BD5}" type="pres">
      <dgm:prSet presAssocID="{33EF5FCC-EF5E-4EC8-95EA-13F16D03127C}" presName="aSpace2" presStyleCnt="0"/>
      <dgm:spPr/>
    </dgm:pt>
    <dgm:pt modelId="{CE87EF18-2E52-4A7E-A8E0-7B79ECFE8274}" type="pres">
      <dgm:prSet presAssocID="{F95775C6-42AF-422B-9A05-1D769F617A7C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FD551-A08A-4B99-A288-B70A8A8B9102}" type="pres">
      <dgm:prSet presAssocID="{B2E2D99B-B833-4A80-BF2C-BA3BE59A2B99}" presName="aSpace" presStyleCnt="0"/>
      <dgm:spPr/>
    </dgm:pt>
    <dgm:pt modelId="{1C9109D8-638A-450B-9645-0FAD0FD02217}" type="pres">
      <dgm:prSet presAssocID="{35B41077-14E3-4229-A2E2-6FAF97F54D67}" presName="compNode" presStyleCnt="0"/>
      <dgm:spPr/>
    </dgm:pt>
    <dgm:pt modelId="{06C6BCD5-6086-4128-BBB3-751D19DE69C3}" type="pres">
      <dgm:prSet presAssocID="{35B41077-14E3-4229-A2E2-6FAF97F54D67}" presName="aNode" presStyleLbl="bgShp" presStyleIdx="1" presStyleCnt="3"/>
      <dgm:spPr/>
      <dgm:t>
        <a:bodyPr/>
        <a:lstStyle/>
        <a:p>
          <a:endParaRPr lang="en-US"/>
        </a:p>
      </dgm:t>
    </dgm:pt>
    <dgm:pt modelId="{52C8A701-F8D7-488A-8DA7-D34867A3A27D}" type="pres">
      <dgm:prSet presAssocID="{35B41077-14E3-4229-A2E2-6FAF97F54D67}" presName="textNode" presStyleLbl="bgShp" presStyleIdx="1" presStyleCnt="3"/>
      <dgm:spPr/>
      <dgm:t>
        <a:bodyPr/>
        <a:lstStyle/>
        <a:p>
          <a:endParaRPr lang="en-US"/>
        </a:p>
      </dgm:t>
    </dgm:pt>
    <dgm:pt modelId="{2E7A1838-7675-4E85-93BD-D5945D7D11A0}" type="pres">
      <dgm:prSet presAssocID="{35B41077-14E3-4229-A2E2-6FAF97F54D67}" presName="compChildNode" presStyleCnt="0"/>
      <dgm:spPr/>
    </dgm:pt>
    <dgm:pt modelId="{EC9FAEEA-AC67-409B-B4AE-D663407D391D}" type="pres">
      <dgm:prSet presAssocID="{35B41077-14E3-4229-A2E2-6FAF97F54D67}" presName="theInnerList" presStyleCnt="0"/>
      <dgm:spPr/>
    </dgm:pt>
    <dgm:pt modelId="{E861409C-D709-4AC4-802B-43F13905D438}" type="pres">
      <dgm:prSet presAssocID="{EDECA999-4205-4DB5-861E-078CC8450F0D}" presName="childNode" presStyleLbl="node1" presStyleIdx="2" presStyleCnt="7" custLinFactNeighborX="1873" custLinFactNeighborY="-99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29648-FDBD-4965-8872-F012BCEC5157}" type="pres">
      <dgm:prSet presAssocID="{EDECA999-4205-4DB5-861E-078CC8450F0D}" presName="aSpace2" presStyleCnt="0"/>
      <dgm:spPr/>
    </dgm:pt>
    <dgm:pt modelId="{FD57E581-A87A-4552-9C50-CB9D1DB9E48F}" type="pres">
      <dgm:prSet presAssocID="{54EA7F96-11FE-4741-8284-3B5C28CB3C66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614800-F8EF-4F10-9D81-067A55D3D5D0}" type="pres">
      <dgm:prSet presAssocID="{54EA7F96-11FE-4741-8284-3B5C28CB3C66}" presName="aSpace2" presStyleCnt="0"/>
      <dgm:spPr/>
    </dgm:pt>
    <dgm:pt modelId="{7DCD2853-CDC3-4A6E-840E-9CF70E138742}" type="pres">
      <dgm:prSet presAssocID="{BE1EC064-6890-45F7-B52C-63064E029A5D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25AF7-7516-4F5E-848B-C1FDEF02B7AD}" type="pres">
      <dgm:prSet presAssocID="{35B41077-14E3-4229-A2E2-6FAF97F54D67}" presName="aSpace" presStyleCnt="0"/>
      <dgm:spPr/>
    </dgm:pt>
    <dgm:pt modelId="{892E899A-CB59-40E2-838D-85F629BB615F}" type="pres">
      <dgm:prSet presAssocID="{52A29D74-4504-4D20-B8D5-1DAF17D14AE1}" presName="compNode" presStyleCnt="0"/>
      <dgm:spPr/>
    </dgm:pt>
    <dgm:pt modelId="{2F4F8190-CD42-4BE0-81AA-B35D071815F1}" type="pres">
      <dgm:prSet presAssocID="{52A29D74-4504-4D20-B8D5-1DAF17D14AE1}" presName="aNode" presStyleLbl="bgShp" presStyleIdx="2" presStyleCnt="3"/>
      <dgm:spPr/>
      <dgm:t>
        <a:bodyPr/>
        <a:lstStyle/>
        <a:p>
          <a:endParaRPr lang="en-US"/>
        </a:p>
      </dgm:t>
    </dgm:pt>
    <dgm:pt modelId="{24CFA91D-C33F-4F09-9A1A-5E1A796F21F8}" type="pres">
      <dgm:prSet presAssocID="{52A29D74-4504-4D20-B8D5-1DAF17D14AE1}" presName="textNode" presStyleLbl="bgShp" presStyleIdx="2" presStyleCnt="3"/>
      <dgm:spPr/>
      <dgm:t>
        <a:bodyPr/>
        <a:lstStyle/>
        <a:p>
          <a:endParaRPr lang="en-US"/>
        </a:p>
      </dgm:t>
    </dgm:pt>
    <dgm:pt modelId="{D375E54D-35A3-41C7-A85E-179CACC80660}" type="pres">
      <dgm:prSet presAssocID="{52A29D74-4504-4D20-B8D5-1DAF17D14AE1}" presName="compChildNode" presStyleCnt="0"/>
      <dgm:spPr/>
    </dgm:pt>
    <dgm:pt modelId="{52C3EAE1-0018-4975-B5FC-36DAA79588DA}" type="pres">
      <dgm:prSet presAssocID="{52A29D74-4504-4D20-B8D5-1DAF17D14AE1}" presName="theInnerList" presStyleCnt="0"/>
      <dgm:spPr/>
    </dgm:pt>
    <dgm:pt modelId="{AA682401-7658-4564-8A81-74FE5F24173D}" type="pres">
      <dgm:prSet presAssocID="{5E12016D-2C09-4E72-BBD6-B33E8147BCB2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D58AB0-FBEB-463C-8819-14068D1B6B04}" type="pres">
      <dgm:prSet presAssocID="{5E12016D-2C09-4E72-BBD6-B33E8147BCB2}" presName="aSpace2" presStyleCnt="0"/>
      <dgm:spPr/>
    </dgm:pt>
    <dgm:pt modelId="{7C3650CD-CCDC-4372-A24A-B46F23B1DC41}" type="pres">
      <dgm:prSet presAssocID="{442D45A8-797E-4868-8BC1-2BF5CE5F2975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5A269D-BB01-4985-BFEA-8CBFB1E87C21}" type="presOf" srcId="{3C295CC3-67C5-4752-9F5F-522784E477E8}" destId="{C6C12F4E-09C1-464B-A08E-B6601E65EA52}" srcOrd="0" destOrd="0" presId="urn:microsoft.com/office/officeart/2005/8/layout/lProcess2"/>
    <dgm:cxn modelId="{81688B67-30D8-4D42-98A6-E5D6E1936504}" type="presOf" srcId="{35B41077-14E3-4229-A2E2-6FAF97F54D67}" destId="{52C8A701-F8D7-488A-8DA7-D34867A3A27D}" srcOrd="1" destOrd="0" presId="urn:microsoft.com/office/officeart/2005/8/layout/lProcess2"/>
    <dgm:cxn modelId="{2CC528AE-6C45-47AF-ABDE-B1F7FE127D82}" type="presOf" srcId="{B2E2D99B-B833-4A80-BF2C-BA3BE59A2B99}" destId="{5CBD896D-152A-4C10-BB12-31825C21CB8E}" srcOrd="1" destOrd="0" presId="urn:microsoft.com/office/officeart/2005/8/layout/lProcess2"/>
    <dgm:cxn modelId="{C985CCC0-8DAA-4863-BAC9-4C7BFB57A170}" type="presOf" srcId="{BE1EC064-6890-45F7-B52C-63064E029A5D}" destId="{7DCD2853-CDC3-4A6E-840E-9CF70E138742}" srcOrd="0" destOrd="0" presId="urn:microsoft.com/office/officeart/2005/8/layout/lProcess2"/>
    <dgm:cxn modelId="{60E29165-219C-487F-8E3A-AC92D317889E}" type="presOf" srcId="{52A29D74-4504-4D20-B8D5-1DAF17D14AE1}" destId="{2F4F8190-CD42-4BE0-81AA-B35D071815F1}" srcOrd="0" destOrd="0" presId="urn:microsoft.com/office/officeart/2005/8/layout/lProcess2"/>
    <dgm:cxn modelId="{662E7D61-FDFC-46D1-B38E-7446A5A0B8F3}" srcId="{B2E2D99B-B833-4A80-BF2C-BA3BE59A2B99}" destId="{33EF5FCC-EF5E-4EC8-95EA-13F16D03127C}" srcOrd="0" destOrd="0" parTransId="{CF6E0CCE-13AB-4868-B93C-C07F31D1E7CD}" sibTransId="{38D0EE5F-2829-455E-9B0A-81E9673D5586}"/>
    <dgm:cxn modelId="{9A4A42E3-A588-4C24-807A-E2FF7F4336E0}" type="presOf" srcId="{442D45A8-797E-4868-8BC1-2BF5CE5F2975}" destId="{7C3650CD-CCDC-4372-A24A-B46F23B1DC41}" srcOrd="0" destOrd="0" presId="urn:microsoft.com/office/officeart/2005/8/layout/lProcess2"/>
    <dgm:cxn modelId="{B3875121-B225-41D7-A3CF-6B04F42D4F72}" type="presOf" srcId="{35B41077-14E3-4229-A2E2-6FAF97F54D67}" destId="{06C6BCD5-6086-4128-BBB3-751D19DE69C3}" srcOrd="0" destOrd="0" presId="urn:microsoft.com/office/officeart/2005/8/layout/lProcess2"/>
    <dgm:cxn modelId="{9560EBE6-E091-4BCB-BC7E-46D5633A2C68}" type="presOf" srcId="{52A29D74-4504-4D20-B8D5-1DAF17D14AE1}" destId="{24CFA91D-C33F-4F09-9A1A-5E1A796F21F8}" srcOrd="1" destOrd="0" presId="urn:microsoft.com/office/officeart/2005/8/layout/lProcess2"/>
    <dgm:cxn modelId="{34D868E7-3701-4DE2-8CA2-B115B01D9668}" srcId="{35B41077-14E3-4229-A2E2-6FAF97F54D67}" destId="{EDECA999-4205-4DB5-861E-078CC8450F0D}" srcOrd="0" destOrd="0" parTransId="{3E7D726E-FC93-4EEC-8594-3637A7460D74}" sibTransId="{9F8AF6F7-134B-43B3-88E8-3EBD77AC977B}"/>
    <dgm:cxn modelId="{C1BDEA8E-32A4-42A5-B5DF-D7C5C522F00C}" type="presOf" srcId="{33EF5FCC-EF5E-4EC8-95EA-13F16D03127C}" destId="{3AF0A3D2-03F0-41F9-A3C7-2CCEF5F6B852}" srcOrd="0" destOrd="0" presId="urn:microsoft.com/office/officeart/2005/8/layout/lProcess2"/>
    <dgm:cxn modelId="{96FA4A16-CDC8-4D56-BD09-3ECAD52A4B4A}" srcId="{B2E2D99B-B833-4A80-BF2C-BA3BE59A2B99}" destId="{F95775C6-42AF-422B-9A05-1D769F617A7C}" srcOrd="1" destOrd="0" parTransId="{B411FCD2-7B74-485F-96DF-BC7E552D51E6}" sibTransId="{8120AAFC-79DD-4142-BF98-D477155F405A}"/>
    <dgm:cxn modelId="{3B97777C-D72F-4410-9FCC-09DDF38C89D0}" type="presOf" srcId="{B2E2D99B-B833-4A80-BF2C-BA3BE59A2B99}" destId="{7AF9EA5B-060E-4B36-B411-7A220B9FD8DF}" srcOrd="0" destOrd="0" presId="urn:microsoft.com/office/officeart/2005/8/layout/lProcess2"/>
    <dgm:cxn modelId="{72739874-035B-45A1-80D5-59E9E136785A}" type="presOf" srcId="{F95775C6-42AF-422B-9A05-1D769F617A7C}" destId="{CE87EF18-2E52-4A7E-A8E0-7B79ECFE8274}" srcOrd="0" destOrd="0" presId="urn:microsoft.com/office/officeart/2005/8/layout/lProcess2"/>
    <dgm:cxn modelId="{FA2C24F1-2A30-47D1-AE03-3E6FBBAEC9E4}" srcId="{3C295CC3-67C5-4752-9F5F-522784E477E8}" destId="{35B41077-14E3-4229-A2E2-6FAF97F54D67}" srcOrd="1" destOrd="0" parTransId="{A33EE045-372C-4B36-9443-99B9D4012036}" sibTransId="{58ACC25F-0093-4F42-A313-53561719FB56}"/>
    <dgm:cxn modelId="{96B0BF2A-A7B8-473C-84CC-0D8E010A9506}" srcId="{3C295CC3-67C5-4752-9F5F-522784E477E8}" destId="{B2E2D99B-B833-4A80-BF2C-BA3BE59A2B99}" srcOrd="0" destOrd="0" parTransId="{68F746D9-4F4A-4060-8150-E608EB62D5FA}" sibTransId="{32991E9B-B1E7-4E28-B826-9B28BB6BC6E3}"/>
    <dgm:cxn modelId="{640C7912-561F-4F26-9AEF-AC066D0A03C4}" type="presOf" srcId="{5E12016D-2C09-4E72-BBD6-B33E8147BCB2}" destId="{AA682401-7658-4564-8A81-74FE5F24173D}" srcOrd="0" destOrd="0" presId="urn:microsoft.com/office/officeart/2005/8/layout/lProcess2"/>
    <dgm:cxn modelId="{2A0F7300-2019-4B89-9486-2AB98C93E354}" srcId="{35B41077-14E3-4229-A2E2-6FAF97F54D67}" destId="{BE1EC064-6890-45F7-B52C-63064E029A5D}" srcOrd="2" destOrd="0" parTransId="{6EA5CD89-1654-4A18-8BBD-07A31BD032E6}" sibTransId="{CC19C2ED-A43B-4F78-A294-A6EBB9748510}"/>
    <dgm:cxn modelId="{774D4F93-D3B6-436A-8E18-3599D2E894A9}" srcId="{3C295CC3-67C5-4752-9F5F-522784E477E8}" destId="{52A29D74-4504-4D20-B8D5-1DAF17D14AE1}" srcOrd="2" destOrd="0" parTransId="{AFEF4AE2-1E55-4B22-921E-DC7EB4573FAA}" sibTransId="{86D2BF66-3F85-4434-8149-2B729FDD8216}"/>
    <dgm:cxn modelId="{413FAC69-6294-4435-985E-A1080029496A}" srcId="{35B41077-14E3-4229-A2E2-6FAF97F54D67}" destId="{54EA7F96-11FE-4741-8284-3B5C28CB3C66}" srcOrd="1" destOrd="0" parTransId="{E78425F5-7110-444C-9729-409FCEE96DE8}" sibTransId="{92732784-7E80-45E9-A469-19CC989955C6}"/>
    <dgm:cxn modelId="{963B03F7-807B-4C8A-B1DB-B0BEE63D36A9}" srcId="{52A29D74-4504-4D20-B8D5-1DAF17D14AE1}" destId="{5E12016D-2C09-4E72-BBD6-B33E8147BCB2}" srcOrd="0" destOrd="0" parTransId="{22B80949-C55D-4529-BBD2-7D802ECD2775}" sibTransId="{80BD356D-9CAC-4643-943E-49011F7EF130}"/>
    <dgm:cxn modelId="{C311B741-3E3A-4CC0-9F52-35F79717A2D6}" type="presOf" srcId="{EDECA999-4205-4DB5-861E-078CC8450F0D}" destId="{E861409C-D709-4AC4-802B-43F13905D438}" srcOrd="0" destOrd="0" presId="urn:microsoft.com/office/officeart/2005/8/layout/lProcess2"/>
    <dgm:cxn modelId="{4CEC168D-65B3-4696-A4A5-3723EB925050}" srcId="{52A29D74-4504-4D20-B8D5-1DAF17D14AE1}" destId="{442D45A8-797E-4868-8BC1-2BF5CE5F2975}" srcOrd="1" destOrd="0" parTransId="{DA6498CA-9A1B-46B3-A4DB-39D1E9FA7A63}" sibTransId="{E6119ED5-FF90-4BC3-8B3C-D8A67A162B07}"/>
    <dgm:cxn modelId="{9D622229-9276-464C-BD1B-DD64A09EB13B}" type="presOf" srcId="{54EA7F96-11FE-4741-8284-3B5C28CB3C66}" destId="{FD57E581-A87A-4552-9C50-CB9D1DB9E48F}" srcOrd="0" destOrd="0" presId="urn:microsoft.com/office/officeart/2005/8/layout/lProcess2"/>
    <dgm:cxn modelId="{99ACBAA7-96C8-4167-AE6D-E52422F2D7FC}" type="presParOf" srcId="{C6C12F4E-09C1-464B-A08E-B6601E65EA52}" destId="{20CB1256-ABA2-4463-A067-DCB69C336700}" srcOrd="0" destOrd="0" presId="urn:microsoft.com/office/officeart/2005/8/layout/lProcess2"/>
    <dgm:cxn modelId="{DE9F93A2-E416-4B26-B943-2E5C0B7CA2CF}" type="presParOf" srcId="{20CB1256-ABA2-4463-A067-DCB69C336700}" destId="{7AF9EA5B-060E-4B36-B411-7A220B9FD8DF}" srcOrd="0" destOrd="0" presId="urn:microsoft.com/office/officeart/2005/8/layout/lProcess2"/>
    <dgm:cxn modelId="{BEE9F3FB-FF1E-4E60-9184-4FB5EA7A86EC}" type="presParOf" srcId="{20CB1256-ABA2-4463-A067-DCB69C336700}" destId="{5CBD896D-152A-4C10-BB12-31825C21CB8E}" srcOrd="1" destOrd="0" presId="urn:microsoft.com/office/officeart/2005/8/layout/lProcess2"/>
    <dgm:cxn modelId="{E7571A2E-B1E4-4BF7-81C2-F340CA563896}" type="presParOf" srcId="{20CB1256-ABA2-4463-A067-DCB69C336700}" destId="{78A5D8A8-21F9-438F-99BA-A5F4630A8C7B}" srcOrd="2" destOrd="0" presId="urn:microsoft.com/office/officeart/2005/8/layout/lProcess2"/>
    <dgm:cxn modelId="{40923CE8-77B5-419A-A8DC-81CD071849D3}" type="presParOf" srcId="{78A5D8A8-21F9-438F-99BA-A5F4630A8C7B}" destId="{4C1711E2-A540-4AE0-BACE-7D1FBEB6D206}" srcOrd="0" destOrd="0" presId="urn:microsoft.com/office/officeart/2005/8/layout/lProcess2"/>
    <dgm:cxn modelId="{FF264D3E-544E-4472-888C-2E10FE8CFF43}" type="presParOf" srcId="{4C1711E2-A540-4AE0-BACE-7D1FBEB6D206}" destId="{3AF0A3D2-03F0-41F9-A3C7-2CCEF5F6B852}" srcOrd="0" destOrd="0" presId="urn:microsoft.com/office/officeart/2005/8/layout/lProcess2"/>
    <dgm:cxn modelId="{60757A95-B74D-4216-9372-C61182A57684}" type="presParOf" srcId="{4C1711E2-A540-4AE0-BACE-7D1FBEB6D206}" destId="{8347D926-997F-43F2-889E-954799840BD5}" srcOrd="1" destOrd="0" presId="urn:microsoft.com/office/officeart/2005/8/layout/lProcess2"/>
    <dgm:cxn modelId="{DE0D37BA-6BAF-46A6-98EC-D689E103BA01}" type="presParOf" srcId="{4C1711E2-A540-4AE0-BACE-7D1FBEB6D206}" destId="{CE87EF18-2E52-4A7E-A8E0-7B79ECFE8274}" srcOrd="2" destOrd="0" presId="urn:microsoft.com/office/officeart/2005/8/layout/lProcess2"/>
    <dgm:cxn modelId="{2EA835F1-24CE-4906-8069-D41694042FC5}" type="presParOf" srcId="{C6C12F4E-09C1-464B-A08E-B6601E65EA52}" destId="{C1EFD551-A08A-4B99-A288-B70A8A8B9102}" srcOrd="1" destOrd="0" presId="urn:microsoft.com/office/officeart/2005/8/layout/lProcess2"/>
    <dgm:cxn modelId="{76134C5A-3EC9-42AF-98F9-713548BC20DC}" type="presParOf" srcId="{C6C12F4E-09C1-464B-A08E-B6601E65EA52}" destId="{1C9109D8-638A-450B-9645-0FAD0FD02217}" srcOrd="2" destOrd="0" presId="urn:microsoft.com/office/officeart/2005/8/layout/lProcess2"/>
    <dgm:cxn modelId="{EBC2534B-3000-44CE-89A3-AAD5E3A27CEB}" type="presParOf" srcId="{1C9109D8-638A-450B-9645-0FAD0FD02217}" destId="{06C6BCD5-6086-4128-BBB3-751D19DE69C3}" srcOrd="0" destOrd="0" presId="urn:microsoft.com/office/officeart/2005/8/layout/lProcess2"/>
    <dgm:cxn modelId="{4F5BC4FE-9B36-4874-981E-A45BB83E146E}" type="presParOf" srcId="{1C9109D8-638A-450B-9645-0FAD0FD02217}" destId="{52C8A701-F8D7-488A-8DA7-D34867A3A27D}" srcOrd="1" destOrd="0" presId="urn:microsoft.com/office/officeart/2005/8/layout/lProcess2"/>
    <dgm:cxn modelId="{B4414218-E06C-4EDD-B51D-EA580DCEDF5D}" type="presParOf" srcId="{1C9109D8-638A-450B-9645-0FAD0FD02217}" destId="{2E7A1838-7675-4E85-93BD-D5945D7D11A0}" srcOrd="2" destOrd="0" presId="urn:microsoft.com/office/officeart/2005/8/layout/lProcess2"/>
    <dgm:cxn modelId="{38D3D6AD-945F-4150-9382-65681F334D29}" type="presParOf" srcId="{2E7A1838-7675-4E85-93BD-D5945D7D11A0}" destId="{EC9FAEEA-AC67-409B-B4AE-D663407D391D}" srcOrd="0" destOrd="0" presId="urn:microsoft.com/office/officeart/2005/8/layout/lProcess2"/>
    <dgm:cxn modelId="{A6349B7D-B6D6-4B86-B095-4CD38BF84794}" type="presParOf" srcId="{EC9FAEEA-AC67-409B-B4AE-D663407D391D}" destId="{E861409C-D709-4AC4-802B-43F13905D438}" srcOrd="0" destOrd="0" presId="urn:microsoft.com/office/officeart/2005/8/layout/lProcess2"/>
    <dgm:cxn modelId="{DC9FE302-3A62-4C6D-8679-12ED079C2CC1}" type="presParOf" srcId="{EC9FAEEA-AC67-409B-B4AE-D663407D391D}" destId="{05729648-FDBD-4965-8872-F012BCEC5157}" srcOrd="1" destOrd="0" presId="urn:microsoft.com/office/officeart/2005/8/layout/lProcess2"/>
    <dgm:cxn modelId="{02721FB7-DC19-4164-B781-8BE7628A11CF}" type="presParOf" srcId="{EC9FAEEA-AC67-409B-B4AE-D663407D391D}" destId="{FD57E581-A87A-4552-9C50-CB9D1DB9E48F}" srcOrd="2" destOrd="0" presId="urn:microsoft.com/office/officeart/2005/8/layout/lProcess2"/>
    <dgm:cxn modelId="{9A9221D2-7374-4EC8-B4A1-FD858839337A}" type="presParOf" srcId="{EC9FAEEA-AC67-409B-B4AE-D663407D391D}" destId="{B2614800-F8EF-4F10-9D81-067A55D3D5D0}" srcOrd="3" destOrd="0" presId="urn:microsoft.com/office/officeart/2005/8/layout/lProcess2"/>
    <dgm:cxn modelId="{42AE4C67-A408-4448-B7F5-2A77943E2718}" type="presParOf" srcId="{EC9FAEEA-AC67-409B-B4AE-D663407D391D}" destId="{7DCD2853-CDC3-4A6E-840E-9CF70E138742}" srcOrd="4" destOrd="0" presId="urn:microsoft.com/office/officeart/2005/8/layout/lProcess2"/>
    <dgm:cxn modelId="{B983E298-CE31-4CA2-BEA3-FC5B1A80CC2A}" type="presParOf" srcId="{C6C12F4E-09C1-464B-A08E-B6601E65EA52}" destId="{D6E25AF7-7516-4F5E-848B-C1FDEF02B7AD}" srcOrd="3" destOrd="0" presId="urn:microsoft.com/office/officeart/2005/8/layout/lProcess2"/>
    <dgm:cxn modelId="{53B4A36E-8E8D-4532-A85A-3A1F1AB65D83}" type="presParOf" srcId="{C6C12F4E-09C1-464B-A08E-B6601E65EA52}" destId="{892E899A-CB59-40E2-838D-85F629BB615F}" srcOrd="4" destOrd="0" presId="urn:microsoft.com/office/officeart/2005/8/layout/lProcess2"/>
    <dgm:cxn modelId="{339003AF-5DB6-4500-862F-1EC433EFCB02}" type="presParOf" srcId="{892E899A-CB59-40E2-838D-85F629BB615F}" destId="{2F4F8190-CD42-4BE0-81AA-B35D071815F1}" srcOrd="0" destOrd="0" presId="urn:microsoft.com/office/officeart/2005/8/layout/lProcess2"/>
    <dgm:cxn modelId="{EC18739C-4792-4672-82AA-818BF503B7AC}" type="presParOf" srcId="{892E899A-CB59-40E2-838D-85F629BB615F}" destId="{24CFA91D-C33F-4F09-9A1A-5E1A796F21F8}" srcOrd="1" destOrd="0" presId="urn:microsoft.com/office/officeart/2005/8/layout/lProcess2"/>
    <dgm:cxn modelId="{2B33BD9B-A1C4-4FB7-B459-4E00EDCA37A0}" type="presParOf" srcId="{892E899A-CB59-40E2-838D-85F629BB615F}" destId="{D375E54D-35A3-41C7-A85E-179CACC80660}" srcOrd="2" destOrd="0" presId="urn:microsoft.com/office/officeart/2005/8/layout/lProcess2"/>
    <dgm:cxn modelId="{83D7BC5C-BA3E-4783-800C-8467FA716AC2}" type="presParOf" srcId="{D375E54D-35A3-41C7-A85E-179CACC80660}" destId="{52C3EAE1-0018-4975-B5FC-36DAA79588DA}" srcOrd="0" destOrd="0" presId="urn:microsoft.com/office/officeart/2005/8/layout/lProcess2"/>
    <dgm:cxn modelId="{95A7E6E4-D458-4728-808E-FFC2FDFB0E5A}" type="presParOf" srcId="{52C3EAE1-0018-4975-B5FC-36DAA79588DA}" destId="{AA682401-7658-4564-8A81-74FE5F24173D}" srcOrd="0" destOrd="0" presId="urn:microsoft.com/office/officeart/2005/8/layout/lProcess2"/>
    <dgm:cxn modelId="{BAD3F141-CE03-4290-9054-643D99455639}" type="presParOf" srcId="{52C3EAE1-0018-4975-B5FC-36DAA79588DA}" destId="{EBD58AB0-FBEB-463C-8819-14068D1B6B04}" srcOrd="1" destOrd="0" presId="urn:microsoft.com/office/officeart/2005/8/layout/lProcess2"/>
    <dgm:cxn modelId="{86816AE3-F006-4578-A6E6-252ACF575415}" type="presParOf" srcId="{52C3EAE1-0018-4975-B5FC-36DAA79588DA}" destId="{7C3650CD-CCDC-4372-A24A-B46F23B1DC4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9EA5B-060E-4B36-B411-7A220B9FD8DF}">
      <dsp:nvSpPr>
        <dsp:cNvPr id="0" name=""/>
        <dsp:cNvSpPr/>
      </dsp:nvSpPr>
      <dsp:spPr>
        <a:xfrm>
          <a:off x="22646" y="0"/>
          <a:ext cx="3597810" cy="474849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Old Status</a:t>
          </a:r>
          <a:r>
            <a:rPr lang="en-US" sz="2200" b="1" kern="1200" dirty="0"/>
            <a:t>:</a:t>
          </a:r>
          <a:r>
            <a:rPr lang="en-US" sz="2200" kern="1200" dirty="0"/>
            <a:t> </a:t>
          </a:r>
          <a:endParaRPr lang="en-US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Acres </a:t>
          </a:r>
          <a:r>
            <a:rPr lang="en-US" sz="2200" kern="1200" dirty="0"/>
            <a:t>and Dollars</a:t>
          </a:r>
        </a:p>
      </dsp:txBody>
      <dsp:txXfrm>
        <a:off x="22646" y="0"/>
        <a:ext cx="3597810" cy="1424549"/>
      </dsp:txXfrm>
    </dsp:sp>
    <dsp:sp modelId="{3AF0A3D2-03F0-41F9-A3C7-2CCEF5F6B852}">
      <dsp:nvSpPr>
        <dsp:cNvPr id="0" name=""/>
        <dsp:cNvSpPr/>
      </dsp:nvSpPr>
      <dsp:spPr>
        <a:xfrm>
          <a:off x="361164" y="1425940"/>
          <a:ext cx="2878248" cy="14317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Readily accessible data</a:t>
          </a:r>
        </a:p>
      </dsp:txBody>
      <dsp:txXfrm>
        <a:off x="403098" y="1467874"/>
        <a:ext cx="2794380" cy="1347869"/>
      </dsp:txXfrm>
    </dsp:sp>
    <dsp:sp modelId="{CE87EF18-2E52-4A7E-A8E0-7B79ECFE8274}">
      <dsp:nvSpPr>
        <dsp:cNvPr id="0" name=""/>
        <dsp:cNvSpPr/>
      </dsp:nvSpPr>
      <dsp:spPr>
        <a:xfrm>
          <a:off x="361164" y="3077945"/>
          <a:ext cx="2878248" cy="14317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Easy to communicate</a:t>
          </a:r>
        </a:p>
      </dsp:txBody>
      <dsp:txXfrm>
        <a:off x="403098" y="3119879"/>
        <a:ext cx="2794380" cy="1347869"/>
      </dsp:txXfrm>
    </dsp:sp>
    <dsp:sp modelId="{06C6BCD5-6086-4128-BBB3-751D19DE69C3}">
      <dsp:nvSpPr>
        <dsp:cNvPr id="0" name=""/>
        <dsp:cNvSpPr/>
      </dsp:nvSpPr>
      <dsp:spPr>
        <a:xfrm>
          <a:off x="3869030" y="0"/>
          <a:ext cx="3597810" cy="474849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This Report: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Environmental </a:t>
          </a:r>
          <a:r>
            <a:rPr lang="en-US" sz="2200" kern="1200" dirty="0"/>
            <a:t>Benefits Database</a:t>
          </a:r>
        </a:p>
      </dsp:txBody>
      <dsp:txXfrm>
        <a:off x="3869030" y="0"/>
        <a:ext cx="3597810" cy="1424549"/>
      </dsp:txXfrm>
    </dsp:sp>
    <dsp:sp modelId="{E861409C-D709-4AC4-802B-43F13905D438}">
      <dsp:nvSpPr>
        <dsp:cNvPr id="0" name=""/>
        <dsp:cNvSpPr/>
      </dsp:nvSpPr>
      <dsp:spPr>
        <a:xfrm>
          <a:off x="4282720" y="1410665"/>
          <a:ext cx="2878248" cy="9328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Data on the quantity and quality of all land acquired for </a:t>
          </a:r>
          <a:r>
            <a:rPr lang="en-US" sz="1900" kern="1200" dirty="0" smtClean="0"/>
            <a:t>21 </a:t>
          </a:r>
          <a:r>
            <a:rPr lang="en-US" sz="1900" kern="1200" dirty="0"/>
            <a:t>metrics</a:t>
          </a:r>
        </a:p>
      </dsp:txBody>
      <dsp:txXfrm>
        <a:off x="4310043" y="1437988"/>
        <a:ext cx="2823602" cy="878243"/>
      </dsp:txXfrm>
    </dsp:sp>
    <dsp:sp modelId="{FD57E581-A87A-4552-9C50-CB9D1DB9E48F}">
      <dsp:nvSpPr>
        <dsp:cNvPr id="0" name=""/>
        <dsp:cNvSpPr/>
      </dsp:nvSpPr>
      <dsp:spPr>
        <a:xfrm>
          <a:off x="4228811" y="2501366"/>
          <a:ext cx="2878248" cy="9328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Dashboard view of portfolio of </a:t>
          </a:r>
          <a:r>
            <a:rPr lang="en-US" sz="1900" kern="1200" dirty="0" smtClean="0"/>
            <a:t>benefits</a:t>
          </a:r>
        </a:p>
      </dsp:txBody>
      <dsp:txXfrm>
        <a:off x="4256134" y="2528689"/>
        <a:ext cx="2823602" cy="878243"/>
      </dsp:txXfrm>
    </dsp:sp>
    <dsp:sp modelId="{7DCD2853-CDC3-4A6E-840E-9CF70E138742}">
      <dsp:nvSpPr>
        <dsp:cNvPr id="0" name=""/>
        <dsp:cNvSpPr/>
      </dsp:nvSpPr>
      <dsp:spPr>
        <a:xfrm>
          <a:off x="4228811" y="3577778"/>
          <a:ext cx="2878248" cy="9328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Repeatable report card foundation </a:t>
          </a:r>
        </a:p>
      </dsp:txBody>
      <dsp:txXfrm>
        <a:off x="4256134" y="3605101"/>
        <a:ext cx="2823602" cy="878243"/>
      </dsp:txXfrm>
    </dsp:sp>
    <dsp:sp modelId="{2F4F8190-CD42-4BE0-81AA-B35D071815F1}">
      <dsp:nvSpPr>
        <dsp:cNvPr id="0" name=""/>
        <dsp:cNvSpPr/>
      </dsp:nvSpPr>
      <dsp:spPr>
        <a:xfrm>
          <a:off x="7736676" y="0"/>
          <a:ext cx="3597810" cy="474849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Complementary Future Direction: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Individual </a:t>
          </a:r>
          <a:r>
            <a:rPr lang="en-US" sz="2200" kern="1200" dirty="0"/>
            <a:t>Parcel Case Studies</a:t>
          </a:r>
        </a:p>
      </dsp:txBody>
      <dsp:txXfrm>
        <a:off x="7736676" y="0"/>
        <a:ext cx="3597810" cy="1424549"/>
      </dsp:txXfrm>
    </dsp:sp>
    <dsp:sp modelId="{AA682401-7658-4564-8A81-74FE5F24173D}">
      <dsp:nvSpPr>
        <dsp:cNvPr id="0" name=""/>
        <dsp:cNvSpPr/>
      </dsp:nvSpPr>
      <dsp:spPr>
        <a:xfrm>
          <a:off x="8096457" y="1425940"/>
          <a:ext cx="2878248" cy="14317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Field observations and data collection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(including restoration and enhancement)</a:t>
          </a:r>
          <a:endParaRPr lang="en-US" sz="1900" kern="1200" dirty="0"/>
        </a:p>
      </dsp:txBody>
      <dsp:txXfrm>
        <a:off x="8138391" y="1467874"/>
        <a:ext cx="2794380" cy="1347869"/>
      </dsp:txXfrm>
    </dsp:sp>
    <dsp:sp modelId="{7C3650CD-CCDC-4372-A24A-B46F23B1DC41}">
      <dsp:nvSpPr>
        <dsp:cNvPr id="0" name=""/>
        <dsp:cNvSpPr/>
      </dsp:nvSpPr>
      <dsp:spPr>
        <a:xfrm>
          <a:off x="8096457" y="3077945"/>
          <a:ext cx="2878248" cy="14317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Repeated measures over time</a:t>
          </a:r>
          <a:endParaRPr lang="en-US" sz="1900" kern="1200" dirty="0"/>
        </a:p>
      </dsp:txBody>
      <dsp:txXfrm>
        <a:off x="8138391" y="3119879"/>
        <a:ext cx="2794380" cy="1347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09039-492A-4431-A344-F99A86BD024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407A2-580E-4F98-9642-541E6F6DA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42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eople/80270393@N06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iki/User:Dschwen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eople/80270393@N06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iki/User:Dschwen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Introduction</a:t>
            </a:r>
            <a:endParaRPr lang="en-US" b="0" dirty="0" smtClean="0">
              <a:effectLst/>
            </a:endParaRPr>
          </a:p>
          <a:p>
            <a:pPr rtl="0" fontAlgn="base"/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Acknowledge NRRI and 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IonE</a:t>
            </a:r>
            <a:endParaRPr lang="en-US" sz="1200" b="0" i="1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context on goals</a:t>
            </a:r>
          </a:p>
          <a:p>
            <a:pPr rtl="0" fontAlgn="base"/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Builds on 2017 report on outcomes and impacts</a:t>
            </a:r>
          </a:p>
          <a:p>
            <a:pPr rtl="0" fontAlgn="base"/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 of metrics </a:t>
            </a:r>
          </a:p>
          <a:p>
            <a:pPr rtl="0" fontAlgn="base"/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Metric methodology</a:t>
            </a:r>
          </a:p>
          <a:p>
            <a:pPr lvl="1" rtl="0" fontAlgn="base"/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</a:t>
            </a: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Portfolio analysis (Report Section 1: OHF scores on individual metrics)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...but... of course you have benefits, the next questions are</a:t>
            </a:r>
            <a:endParaRPr lang="en-US" b="0" dirty="0" smtClean="0">
              <a:effectLst/>
            </a:endParaRPr>
          </a:p>
          <a:p>
            <a:pPr rtl="0" fontAlgn="base"/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did you do compared to similar, non-OHF parcels? Matching methodology.</a:t>
            </a:r>
          </a:p>
          <a:p>
            <a:pPr rtl="0" fontAlgn="base"/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well represented and what isn't?</a:t>
            </a:r>
          </a:p>
          <a:p>
            <a:pPr rtl="0" fontAlgn="base"/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isn't a right answer of how much of what should be in your portfolio, that is a values question, but we want to illustrate what is there and how that changes over time.</a:t>
            </a:r>
          </a:p>
          <a:p>
            <a:pPr rtl="0" fontAlgn="base"/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Mention there is also a section highlighting the highest scoring OHF parcel for each metric</a:t>
            </a: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 Benefits (Report Section 2)</a:t>
            </a:r>
            <a:endParaRPr lang="en-US" b="0" dirty="0" smtClean="0">
              <a:effectLst/>
            </a:endParaRP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it efficient?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does it compare to the population?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Benefits outside of constitutional mandate are still worth communicating and can be the basis for collaborations</a:t>
            </a: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Added conservation value of OHF investments (Report Section 4)</a:t>
            </a:r>
            <a:endParaRPr lang="en-US" b="0" dirty="0" smtClean="0">
              <a:effectLst/>
            </a:endParaRP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Caveat the reason for WMAs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the big benefits from a billion dollars... double this triple that etc…</a:t>
            </a: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Directions</a:t>
            </a:r>
            <a:endParaRPr lang="en-US" b="0" dirty="0" smtClean="0">
              <a:effectLst/>
            </a:endParaRP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quality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Ensuring boundaries don't overlap and are consistently linked to a single record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 data is uniform (0’s without donation attribute and vice versa) 77 cases of duplicates (overlapping shapes with different attributes - 185 rows out of 1465)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155 have 0 for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total_purchase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9 are donated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111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est_cost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0, 36 are donated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177 listed as not donated but have some donated value - partial donations not well represented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 card, repeatability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 studies to highlight on-the-ground impacts of restoration or protection (spectrum slide)</a:t>
            </a: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Summary</a:t>
            </a:r>
            <a:endParaRPr lang="en-US" b="0" dirty="0" smtClean="0">
              <a:effectLst/>
            </a:endParaRPr>
          </a:p>
          <a:p>
            <a:pPr rtl="0" fontAlgn="base"/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Portfolio has targeted 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x,y,z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 increases to several indicators relevant to their mandate</a:t>
            </a:r>
          </a:p>
          <a:p>
            <a:pPr rtl="0" fontAlgn="base"/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increased, for example, wetland SGCN - but still under represented relative to non-OHF parcels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 benefits: above average number of benefits on OHF land, but opportunities for further targeting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Shows it’s possible to have a repeatable, statewide assessment that communicates the full suite of benefits that OHF parcels are providing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407A2-580E-4F98-9642-541E6F6DA6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24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Upland birds</a:t>
            </a:r>
            <a:r>
              <a:rPr lang="en-US" baseline="0" dirty="0" smtClean="0"/>
              <a:t> (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407A2-580E-4F98-9642-541E6F6DA6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51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Upland birds</a:t>
            </a:r>
            <a:r>
              <a:rPr lang="en-US" baseline="0" dirty="0" smtClean="0"/>
              <a:t> (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407A2-580E-4F98-9642-541E6F6DA6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1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Ryan</a:t>
            </a:r>
            <a:r>
              <a:rPr lang="en-US" baseline="0" dirty="0" smtClean="0"/>
              <a:t> – how to illustrate this?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407A2-580E-4F98-9642-541E6F6DA6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58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Minnesota Breeding Bird Atlas habitat suitability models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combo’ed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American Woodcock, Wild Turkey, and Ruffed Grouse. Models based on point counts and volunteer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obsesrvations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that several upland game bird species such as Ring-necked Pheasant, Sharp-tailed Grouse and Greater Prairie-Chicken did not have the adequate sample sizes to develop habitat suitability models for the MNBBA, thus were not included in this analysis.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407A2-580E-4F98-9642-541E6F6DA6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84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can give you a score for pheasant production, or a score for lake recreation</a:t>
            </a:r>
            <a:r>
              <a:rPr lang="en-US" baseline="0" dirty="0" smtClean="0"/>
              <a:t>, but it doesn’t tell you anything on its own. Compared to what?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407A2-580E-4F98-9642-541E6F6DA6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88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407A2-580E-4F98-9642-541E6F6DA6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40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isn't a right answer of how much of what should be in your portfolio, that is a values question, but we want to illustrate what is there and how that changes over time.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Mention there is also a section highlighting the highest scoring OHF parcel for each metric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407A2-580E-4F98-9642-541E6F6DA6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26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isn't a right answer of how much of what should be in your portfolio, that is a values question, but we want to illustrate what is there and how that changes over time.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Mention there is also a section highlighting the highest scoring OHF parcel for each metric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407A2-580E-4F98-9642-541E6F6DA6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692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407A2-580E-4F98-9642-541E6F6DA62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46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Introduction</a:t>
            </a:r>
            <a:endParaRPr lang="en-US" b="0" dirty="0" smtClean="0">
              <a:effectLst/>
            </a:endParaRPr>
          </a:p>
          <a:p>
            <a:pPr rtl="0" fontAlgn="base"/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Acknowledge NRRI and 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IonE</a:t>
            </a:r>
            <a:endParaRPr lang="en-US" sz="1200" b="0" i="1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context on goals</a:t>
            </a:r>
          </a:p>
          <a:p>
            <a:pPr rtl="0" fontAlgn="base"/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Builds on 2017 report on outcomes and impacts</a:t>
            </a:r>
          </a:p>
          <a:p>
            <a:pPr rtl="0" fontAlgn="base"/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 of metrics </a:t>
            </a:r>
          </a:p>
          <a:p>
            <a:pPr rtl="0" fontAlgn="base"/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Metric methodology</a:t>
            </a:r>
          </a:p>
          <a:p>
            <a:pPr lvl="1" rtl="0" fontAlgn="base"/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</a:t>
            </a: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Portfolio analysis (Report Section 1: OHF scores on individual metrics)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...but... of course you have benefits, the next questions are</a:t>
            </a:r>
            <a:endParaRPr lang="en-US" b="0" dirty="0" smtClean="0">
              <a:effectLst/>
            </a:endParaRPr>
          </a:p>
          <a:p>
            <a:pPr rtl="0" fontAlgn="base"/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did you do compared to similar, non-OHF parcels? Matching methodology.</a:t>
            </a:r>
          </a:p>
          <a:p>
            <a:pPr rtl="0" fontAlgn="base"/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well represented and what isn't?</a:t>
            </a:r>
          </a:p>
          <a:p>
            <a:pPr rtl="0" fontAlgn="base"/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isn't a right answer of how much of what should be in your portfolio, that is a values question, but we want to illustrate what is there and how that changes over time.</a:t>
            </a:r>
          </a:p>
          <a:p>
            <a:pPr rtl="0" fontAlgn="base"/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Mention there is also a section highlighting the highest scoring OHF parcel for each metric</a:t>
            </a: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 Benefits (Report Section 2)</a:t>
            </a:r>
            <a:endParaRPr lang="en-US" b="0" dirty="0" smtClean="0">
              <a:effectLst/>
            </a:endParaRP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it efficient?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does it compare to the population?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Benefits outside of constitutional mandate are still worth communicating and can be the basis for collaborations</a:t>
            </a: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Added conservation value of OHF investments (Report Section 4)</a:t>
            </a:r>
            <a:endParaRPr lang="en-US" b="0" dirty="0" smtClean="0">
              <a:effectLst/>
            </a:endParaRP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Caveat the reason for WMAs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the big benefits from a billion dollars... double this triple that etc…</a:t>
            </a: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Directions</a:t>
            </a:r>
            <a:endParaRPr lang="en-US" b="0" dirty="0" smtClean="0">
              <a:effectLst/>
            </a:endParaRP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quality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Ensuring boundaries don't overlap and are consistently linked to a single record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 data is uniform (0’s without donation attribute and vice versa) 77 cases of duplicates (overlapping shapes with different attributes - 185 rows out of 1465)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155 have 0 for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total_purchase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9 are donated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111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est_cost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0, 36 are donated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177 listed as not donated but have some donated value - partial donations not well represented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 card, repeatability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 studies to highlight on-the-ground impacts of restoration or protection (spectrum slide)</a:t>
            </a: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Summary</a:t>
            </a:r>
            <a:endParaRPr lang="en-US" b="0" dirty="0" smtClean="0">
              <a:effectLst/>
            </a:endParaRPr>
          </a:p>
          <a:p>
            <a:pPr rtl="0" fontAlgn="base"/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Portfolio has targeted 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x,y,z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 increases to several indicators relevant to their mandate</a:t>
            </a:r>
          </a:p>
          <a:p>
            <a:pPr rtl="0" fontAlgn="base"/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increased, for example, wetland SGCN - but still under represented relative to non-OHF parcels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 benefits: above average number of benefits on OHF land, but opportunities for further targeting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Shows it’s possible to have a repeatable, statewide assessment that communicates the full suite of benefits that OHF parcels are providing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407A2-580E-4F98-9642-541E6F6DA62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97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407A2-580E-4F98-9642-541E6F6DA6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73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credits, from left: fishing: U.S. National Park Service, bird: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Andy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Reago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&amp; Chrissy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McClarren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(cropped), deer: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U.S. National Park Service, birdwatchers: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Daniel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Schwen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(cropped).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407A2-580E-4F98-9642-541E6F6DA6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15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credits, from left: fishing: U.S. National Park Service, bird: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Andy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Reago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&amp; Chrissy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McClarren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(cropped), deer: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U.S. National Park Service, birdwatchers: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Daniel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Schwen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(cropped).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407A2-580E-4F98-9642-541E6F6DA6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51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Upland birds</a:t>
            </a:r>
            <a:r>
              <a:rPr lang="en-US" baseline="0" dirty="0" smtClean="0"/>
              <a:t> (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407A2-580E-4F98-9642-541E6F6DA6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12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Upland birds</a:t>
            </a:r>
            <a:r>
              <a:rPr lang="en-US" baseline="0" dirty="0" smtClean="0"/>
              <a:t> (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407A2-580E-4F98-9642-541E6F6DA6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04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SGCN: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Forest birds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Grassland/prairie birds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Wetland birds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Mammals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Game species: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Upland birds (woodcock, grouse, turkey)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Pheasant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Waterfowl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Mammals/furbearers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Deer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407A2-580E-4F98-9642-541E6F6DA6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34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Upland birds</a:t>
            </a:r>
            <a:r>
              <a:rPr lang="en-US" baseline="0" dirty="0" smtClean="0"/>
              <a:t> (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407A2-580E-4F98-9642-541E6F6DA6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7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Upland birds</a:t>
            </a:r>
            <a:r>
              <a:rPr lang="en-US" baseline="0" dirty="0" smtClean="0"/>
              <a:t> (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407A2-580E-4F98-9642-541E6F6DA6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85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0DA4-A618-4D66-869D-429AAA79DBE1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0EEA-5446-43C4-BA74-CB6325C0A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54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0DA4-A618-4D66-869D-429AAA79DBE1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0EEA-5446-43C4-BA74-CB6325C0A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16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0DA4-A618-4D66-869D-429AAA79DBE1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0EEA-5446-43C4-BA74-CB6325C0A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9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0DA4-A618-4D66-869D-429AAA79DBE1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0EEA-5446-43C4-BA74-CB6325C0A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37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0DA4-A618-4D66-869D-429AAA79DBE1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0EEA-5446-43C4-BA74-CB6325C0A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4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0DA4-A618-4D66-869D-429AAA79DBE1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0EEA-5446-43C4-BA74-CB6325C0A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0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0DA4-A618-4D66-869D-429AAA79DBE1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0EEA-5446-43C4-BA74-CB6325C0A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4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0DA4-A618-4D66-869D-429AAA79DBE1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0EEA-5446-43C4-BA74-CB6325C0A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3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0DA4-A618-4D66-869D-429AAA79DBE1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0EEA-5446-43C4-BA74-CB6325C0A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6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0DA4-A618-4D66-869D-429AAA79DBE1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0EEA-5446-43C4-BA74-CB6325C0A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3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0DA4-A618-4D66-869D-429AAA79DBE1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0EEA-5446-43C4-BA74-CB6325C0A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8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00DA4-A618-4D66-869D-429AAA79DBE1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20EEA-5446-43C4-BA74-CB6325C0A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2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Birdwatching.jpg" TargetMode="External"/><Relationship Id="rId3" Type="http://schemas.openxmlformats.org/officeDocument/2006/relationships/hyperlink" Target="https://commons.wikimedia.org/wiki/File:Upland_Sandpiper_(8371044503).jpg" TargetMode="External"/><Relationship Id="rId7" Type="http://schemas.openxmlformats.org/officeDocument/2006/relationships/image" Target="../media/image3.jpe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ickr.com/people/80270393@N06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jpeg"/><Relationship Id="rId10" Type="http://schemas.openxmlformats.org/officeDocument/2006/relationships/hyperlink" Target="https://commons.wikimedia.org/wiki/User:Dschwen" TargetMode="External"/><Relationship Id="rId4" Type="http://schemas.openxmlformats.org/officeDocument/2006/relationships/image" Target="../media/image1.jpeg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tm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Birdwatching.jpg" TargetMode="External"/><Relationship Id="rId3" Type="http://schemas.openxmlformats.org/officeDocument/2006/relationships/hyperlink" Target="https://commons.wikimedia.org/wiki/File:Upland_Sandpiper_(8371044503).jpg" TargetMode="External"/><Relationship Id="rId7" Type="http://schemas.openxmlformats.org/officeDocument/2006/relationships/image" Target="../media/image3.jpe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ickr.com/people/80270393@N06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jpeg"/><Relationship Id="rId10" Type="http://schemas.openxmlformats.org/officeDocument/2006/relationships/hyperlink" Target="https://commons.wikimedia.org/wiki/User:Dschwen" TargetMode="External"/><Relationship Id="rId4" Type="http://schemas.openxmlformats.org/officeDocument/2006/relationships/image" Target="../media/image1.jpeg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Birdwatching.jpg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hyperlink" Target="https://commons.wikimedia.org/wiki/File:Upland_Sandpiper_(8371044503).jpg" TargetMode="External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28886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File:Upland Sandpiper (8371044503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030" y="4469928"/>
            <a:ext cx="4236223" cy="238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65011"/>
            <a:ext cx="9144000" cy="201584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OHF investments: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Assessing a suite of benefits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54927"/>
            <a:ext cx="9144000" cy="14131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Ryan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</a:rPr>
              <a:t>Noe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, University of Minnesota - Twin Cities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Christina Locke, University of Minnesota - Twin Cities</a:t>
            </a:r>
          </a:p>
        </p:txBody>
      </p:sp>
      <p:pic>
        <p:nvPicPr>
          <p:cNvPr id="1028" name="Picture 4" descr="Image result for fish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9928"/>
            <a:ext cx="3584864" cy="238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3518" y="6596390"/>
            <a:ext cx="15872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U.S. National Park Service</a:t>
            </a:r>
            <a:endParaRPr lang="en-US" sz="1050" dirty="0"/>
          </a:p>
        </p:txBody>
      </p:sp>
      <p:sp>
        <p:nvSpPr>
          <p:cNvPr id="9" name="Rectangle 8"/>
          <p:cNvSpPr/>
          <p:nvPr/>
        </p:nvSpPr>
        <p:spPr>
          <a:xfrm>
            <a:off x="3769329" y="6615626"/>
            <a:ext cx="15504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63366"/>
                </a:solidFill>
                <a:hlinkClick r:id="rId6"/>
              </a:rPr>
              <a:t>Andy </a:t>
            </a:r>
            <a:r>
              <a:rPr lang="en-US" sz="800" dirty="0" err="1">
                <a:solidFill>
                  <a:srgbClr val="663366"/>
                </a:solidFill>
                <a:hlinkClick r:id="rId6"/>
              </a:rPr>
              <a:t>Reago</a:t>
            </a:r>
            <a:r>
              <a:rPr lang="en-US" sz="800" dirty="0">
                <a:solidFill>
                  <a:srgbClr val="663366"/>
                </a:solidFill>
                <a:hlinkClick r:id="rId6"/>
              </a:rPr>
              <a:t> &amp; Chrissy </a:t>
            </a:r>
            <a:r>
              <a:rPr lang="en-US" sz="800" dirty="0" err="1">
                <a:solidFill>
                  <a:srgbClr val="663366"/>
                </a:solidFill>
                <a:hlinkClick r:id="rId6"/>
              </a:rPr>
              <a:t>McClarren</a:t>
            </a:r>
            <a:endParaRPr lang="en-US" sz="800" dirty="0"/>
          </a:p>
        </p:txBody>
      </p:sp>
      <p:pic>
        <p:nvPicPr>
          <p:cNvPr id="1032" name="Picture 8" descr="White-tailed buck in a mead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252" y="4464731"/>
            <a:ext cx="3145811" cy="238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ile:Birdwatching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853" y="4464731"/>
            <a:ext cx="3592148" cy="239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668795" y="6596390"/>
            <a:ext cx="10214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B0080"/>
                </a:solidFill>
                <a:hlinkClick r:id="rId10" tooltip="User:Dschwen"/>
              </a:rPr>
              <a:t>Daniel </a:t>
            </a:r>
            <a:r>
              <a:rPr lang="en-US" sz="1050" dirty="0" err="1">
                <a:solidFill>
                  <a:srgbClr val="0B0080"/>
                </a:solidFill>
                <a:hlinkClick r:id="rId10" tooltip="User:Dschwen"/>
              </a:rPr>
              <a:t>Schwen</a:t>
            </a:r>
            <a:endParaRPr lang="en-US" sz="1050" dirty="0"/>
          </a:p>
        </p:txBody>
      </p:sp>
      <p:sp>
        <p:nvSpPr>
          <p:cNvPr id="14" name="TextBox 13"/>
          <p:cNvSpPr txBox="1"/>
          <p:nvPr/>
        </p:nvSpPr>
        <p:spPr>
          <a:xfrm>
            <a:off x="6059973" y="6615626"/>
            <a:ext cx="15872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accent4">
                    <a:lumMod val="50000"/>
                  </a:schemeClr>
                </a:solidFill>
              </a:rPr>
              <a:t>U.S. National Park Service</a:t>
            </a:r>
            <a:endParaRPr lang="en-US" sz="105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708" y="133418"/>
            <a:ext cx="3544737" cy="687464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7" y="133418"/>
            <a:ext cx="889635" cy="170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16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96370" y="820560"/>
            <a:ext cx="2056075" cy="1148712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Fish habitat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96370" y="2109170"/>
            <a:ext cx="2056075" cy="11487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Wildlife habitat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59307" y="3397780"/>
            <a:ext cx="2056075" cy="11487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Outdoor recreation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24883" y="2109170"/>
            <a:ext cx="2830666" cy="1148712"/>
          </a:xfrm>
          <a:prstGeom prst="round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Habitat suitability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Species richness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Risk of loss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524883" y="3397780"/>
            <a:ext cx="2830666" cy="1148712"/>
          </a:xfrm>
          <a:prstGeom prst="round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Public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Accessibility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Nearby population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096368" y="4845413"/>
            <a:ext cx="2056075" cy="1148712"/>
          </a:xfrm>
          <a:prstGeom prst="roundRect">
            <a:avLst/>
          </a:prstGeom>
          <a:solidFill>
            <a:srgbClr val="B29BC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Benefits to people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24884" y="4845414"/>
            <a:ext cx="2830665" cy="1148712"/>
          </a:xfrm>
          <a:prstGeom prst="roundRect">
            <a:avLst/>
          </a:prstGeom>
          <a:noFill/>
          <a:ln w="76200">
            <a:solidFill>
              <a:srgbClr val="B29B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Wellhead protection</a:t>
            </a:r>
          </a:p>
        </p:txBody>
      </p:sp>
      <p:sp>
        <p:nvSpPr>
          <p:cNvPr id="23" name="Left Bracket 22"/>
          <p:cNvSpPr/>
          <p:nvPr/>
        </p:nvSpPr>
        <p:spPr>
          <a:xfrm>
            <a:off x="2608027" y="747423"/>
            <a:ext cx="278295" cy="3872285"/>
          </a:xfrm>
          <a:prstGeom prst="leftBracket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219198" y="1969272"/>
            <a:ext cx="1574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Primary outcomes of interest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219198" y="5153490"/>
            <a:ext cx="1574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Secondary outcome of interest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524884" y="820560"/>
            <a:ext cx="2830665" cy="1148712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Unique species presence</a:t>
            </a:r>
          </a:p>
        </p:txBody>
      </p:sp>
      <p:sp>
        <p:nvSpPr>
          <p:cNvPr id="27" name="Left Bracket 26"/>
          <p:cNvSpPr/>
          <p:nvPr/>
        </p:nvSpPr>
        <p:spPr>
          <a:xfrm>
            <a:off x="2608028" y="4835146"/>
            <a:ext cx="278296" cy="1158979"/>
          </a:xfrm>
          <a:prstGeom prst="leftBracket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00220" y="218997"/>
            <a:ext cx="3479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What this report captures: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727987" y="2109170"/>
            <a:ext cx="3110007" cy="1148712"/>
          </a:xfrm>
          <a:prstGeom prst="round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Risk of </a:t>
            </a:r>
            <a:r>
              <a:rPr lang="en-US" sz="2000" dirty="0" smtClean="0">
                <a:solidFill>
                  <a:schemeClr val="tx1"/>
                </a:solidFill>
              </a:rPr>
              <a:t>development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Risk of </a:t>
            </a:r>
            <a:r>
              <a:rPr lang="en-US" sz="2000" dirty="0" smtClean="0">
                <a:solidFill>
                  <a:schemeClr val="tx1"/>
                </a:solidFill>
              </a:rPr>
              <a:t>agricultural conversion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74694" y="3330074"/>
            <a:ext cx="5697593" cy="306189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982619" y="747422"/>
            <a:ext cx="5697593" cy="1301739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396609" y="218997"/>
            <a:ext cx="1212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Metrics:</a:t>
            </a:r>
          </a:p>
        </p:txBody>
      </p:sp>
    </p:spTree>
    <p:extLst>
      <p:ext uri="{BB962C8B-B14F-4D97-AF65-F5344CB8AC3E}">
        <p14:creationId xmlns:p14="http://schemas.microsoft.com/office/powerpoint/2010/main" val="1149423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5524884" y="820560"/>
            <a:ext cx="2830665" cy="1148712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Unique species presence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96370" y="820560"/>
            <a:ext cx="2056075" cy="1148712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Fish habitat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96370" y="2109170"/>
            <a:ext cx="2056075" cy="11487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Wildlife habitat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59307" y="3397780"/>
            <a:ext cx="2056075" cy="11487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Outdoor recreation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24883" y="2109170"/>
            <a:ext cx="2830666" cy="1148712"/>
          </a:xfrm>
          <a:prstGeom prst="round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Habitat suitability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Species richness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Risk of loss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524883" y="3397780"/>
            <a:ext cx="2830666" cy="1148712"/>
          </a:xfrm>
          <a:prstGeom prst="round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Public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Accessibility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Nearby population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096368" y="4845413"/>
            <a:ext cx="2056075" cy="1148712"/>
          </a:xfrm>
          <a:prstGeom prst="roundRect">
            <a:avLst/>
          </a:prstGeom>
          <a:solidFill>
            <a:srgbClr val="B29BC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Benefits to people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24884" y="4845414"/>
            <a:ext cx="2830665" cy="1148712"/>
          </a:xfrm>
          <a:prstGeom prst="roundRect">
            <a:avLst/>
          </a:prstGeom>
          <a:noFill/>
          <a:ln w="76200">
            <a:solidFill>
              <a:srgbClr val="B29B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Wellhead protection</a:t>
            </a:r>
          </a:p>
        </p:txBody>
      </p:sp>
      <p:sp>
        <p:nvSpPr>
          <p:cNvPr id="23" name="Left Bracket 22"/>
          <p:cNvSpPr/>
          <p:nvPr/>
        </p:nvSpPr>
        <p:spPr>
          <a:xfrm>
            <a:off x="2608027" y="747423"/>
            <a:ext cx="278295" cy="3872285"/>
          </a:xfrm>
          <a:prstGeom prst="leftBracket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219198" y="1969272"/>
            <a:ext cx="1574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Primary outcomes of interest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219198" y="5153490"/>
            <a:ext cx="1574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Secondary outcome of interest</a:t>
            </a:r>
            <a:endParaRPr lang="en-US" dirty="0"/>
          </a:p>
        </p:txBody>
      </p:sp>
      <p:sp>
        <p:nvSpPr>
          <p:cNvPr id="27" name="Left Bracket 26"/>
          <p:cNvSpPr/>
          <p:nvPr/>
        </p:nvSpPr>
        <p:spPr>
          <a:xfrm>
            <a:off x="2608028" y="4835146"/>
            <a:ext cx="278296" cy="1158979"/>
          </a:xfrm>
          <a:prstGeom prst="leftBracket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00220" y="218997"/>
            <a:ext cx="3479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What this report captures: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727990" y="3355429"/>
            <a:ext cx="2830666" cy="1798061"/>
          </a:xfrm>
          <a:prstGeom prst="round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Wild Rice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Birdwatching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Lake Recreation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Trail Proximity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Nearby </a:t>
            </a:r>
            <a:r>
              <a:rPr lang="en-US" sz="2000" dirty="0">
                <a:solidFill>
                  <a:schemeClr val="tx1"/>
                </a:solidFill>
              </a:rPr>
              <a:t>Population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74694" y="699295"/>
            <a:ext cx="5697593" cy="2636646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74691" y="4667757"/>
            <a:ext cx="5697593" cy="154053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396609" y="218997"/>
            <a:ext cx="1212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Metrics:</a:t>
            </a:r>
          </a:p>
        </p:txBody>
      </p:sp>
    </p:spTree>
    <p:extLst>
      <p:ext uri="{BB962C8B-B14F-4D97-AF65-F5344CB8AC3E}">
        <p14:creationId xmlns:p14="http://schemas.microsoft.com/office/powerpoint/2010/main" val="3615244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5524884" y="820560"/>
            <a:ext cx="2830665" cy="1148712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Unique species presence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96370" y="820560"/>
            <a:ext cx="2056075" cy="1148712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Fish habitat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96370" y="2109170"/>
            <a:ext cx="2056075" cy="11487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Wildlife habitat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59307" y="3397780"/>
            <a:ext cx="2056075" cy="11487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Outdoor recreation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24883" y="2109170"/>
            <a:ext cx="2830666" cy="1148712"/>
          </a:xfrm>
          <a:prstGeom prst="round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Habitat suitability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Species diversity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Risk of loss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524883" y="3397780"/>
            <a:ext cx="2830666" cy="1148712"/>
          </a:xfrm>
          <a:prstGeom prst="round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Public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Accessibility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Nearby population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096368" y="4845413"/>
            <a:ext cx="2056075" cy="1148712"/>
          </a:xfrm>
          <a:prstGeom prst="roundRect">
            <a:avLst/>
          </a:prstGeom>
          <a:solidFill>
            <a:srgbClr val="B29BC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Benefits to people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24884" y="4835146"/>
            <a:ext cx="2830665" cy="1148712"/>
          </a:xfrm>
          <a:prstGeom prst="roundRect">
            <a:avLst/>
          </a:prstGeom>
          <a:noFill/>
          <a:ln w="76200">
            <a:solidFill>
              <a:srgbClr val="B29B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Wellhead protection</a:t>
            </a:r>
          </a:p>
        </p:txBody>
      </p:sp>
      <p:sp>
        <p:nvSpPr>
          <p:cNvPr id="23" name="Left Bracket 22"/>
          <p:cNvSpPr/>
          <p:nvPr/>
        </p:nvSpPr>
        <p:spPr>
          <a:xfrm>
            <a:off x="2608027" y="747423"/>
            <a:ext cx="278295" cy="3872285"/>
          </a:xfrm>
          <a:prstGeom prst="leftBracket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219198" y="1969272"/>
            <a:ext cx="1574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Primary outcomes of interest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219198" y="5153490"/>
            <a:ext cx="1574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Secondary outcome of interest</a:t>
            </a:r>
            <a:endParaRPr lang="en-US" dirty="0"/>
          </a:p>
        </p:txBody>
      </p:sp>
      <p:sp>
        <p:nvSpPr>
          <p:cNvPr id="27" name="Left Bracket 26"/>
          <p:cNvSpPr/>
          <p:nvPr/>
        </p:nvSpPr>
        <p:spPr>
          <a:xfrm>
            <a:off x="2608028" y="4835146"/>
            <a:ext cx="278296" cy="1158979"/>
          </a:xfrm>
          <a:prstGeom prst="leftBracket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00220" y="218997"/>
            <a:ext cx="3479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What this report captures:</a:t>
            </a:r>
          </a:p>
        </p:txBody>
      </p:sp>
      <p:sp>
        <p:nvSpPr>
          <p:cNvPr id="2" name="Rectangle 1"/>
          <p:cNvSpPr/>
          <p:nvPr/>
        </p:nvSpPr>
        <p:spPr>
          <a:xfrm>
            <a:off x="2974694" y="715332"/>
            <a:ext cx="5941395" cy="3904376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396609" y="218997"/>
            <a:ext cx="1212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Metrics:</a:t>
            </a:r>
          </a:p>
        </p:txBody>
      </p:sp>
    </p:spTree>
    <p:extLst>
      <p:ext uri="{BB962C8B-B14F-4D97-AF65-F5344CB8AC3E}">
        <p14:creationId xmlns:p14="http://schemas.microsoft.com/office/powerpoint/2010/main" val="2870902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the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Each </a:t>
            </a:r>
            <a:r>
              <a:rPr lang="en-US" dirty="0" smtClean="0"/>
              <a:t>metric </a:t>
            </a:r>
            <a:r>
              <a:rPr lang="en-US" dirty="0"/>
              <a:t>was scaled from 0 to 1, where 0 represents absent or lowest quality, and 1 is highest quality.</a:t>
            </a:r>
          </a:p>
          <a:p>
            <a:pPr lvl="0"/>
            <a:r>
              <a:rPr lang="en-US" dirty="0"/>
              <a:t>A land parcel  scored “high” if it scored in the top half of parcels statewide for a given metric, and “low” if it scored in the bottom half. </a:t>
            </a:r>
            <a:endParaRPr lang="en-US" dirty="0" smtClean="0"/>
          </a:p>
          <a:p>
            <a:pPr lvl="0"/>
            <a:r>
              <a:rPr lang="en-US" dirty="0" smtClean="0"/>
              <a:t>A </a:t>
            </a:r>
            <a:r>
              <a:rPr lang="en-US" dirty="0"/>
              <a:t>parcel scored “highest” if it scored in the top quarter of parcels statewide. </a:t>
            </a:r>
          </a:p>
        </p:txBody>
      </p:sp>
    </p:spTree>
    <p:extLst>
      <p:ext uri="{BB962C8B-B14F-4D97-AF65-F5344CB8AC3E}">
        <p14:creationId xmlns:p14="http://schemas.microsoft.com/office/powerpoint/2010/main" val="1918640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merican woodc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07" y="1690688"/>
            <a:ext cx="3044127" cy="228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wild turke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9" r="15782"/>
          <a:stretch/>
        </p:blipFill>
        <p:spPr bwMode="auto">
          <a:xfrm>
            <a:off x="3593960" y="2060410"/>
            <a:ext cx="2502040" cy="187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752492" y="599996"/>
            <a:ext cx="5213712" cy="5981873"/>
            <a:chOff x="6752492" y="599996"/>
            <a:chExt cx="5213712" cy="59818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2492" y="599996"/>
              <a:ext cx="5208934" cy="598187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1285316" y="4271058"/>
              <a:ext cx="676110" cy="243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290094" y="4992244"/>
              <a:ext cx="676110" cy="243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6" name="Picture 8" descr="Image result for ruffed grou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99" y="4378846"/>
            <a:ext cx="2691142" cy="201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3026" y="3991649"/>
            <a:ext cx="4725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American Woodcock                          Wild turkey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4642" y="6397203"/>
            <a:ext cx="186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Ruffed </a:t>
            </a:r>
            <a:r>
              <a:rPr lang="en-US" dirty="0" smtClean="0"/>
              <a:t>grouse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15" y="121879"/>
            <a:ext cx="8546198" cy="1325563"/>
          </a:xfrm>
        </p:spPr>
        <p:txBody>
          <a:bodyPr/>
          <a:lstStyle/>
          <a:p>
            <a:r>
              <a:rPr lang="en-US" dirty="0" smtClean="0"/>
              <a:t>Example: upland game bird habitat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245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Analyses in our report: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0515600" cy="34562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600" dirty="0"/>
              <a:t>OHF portfolio scores on individual </a:t>
            </a:r>
            <a:r>
              <a:rPr lang="en-US" sz="3600" dirty="0" smtClean="0"/>
              <a:t>metrics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Multiple </a:t>
            </a:r>
            <a:r>
              <a:rPr lang="en-US" sz="3600" dirty="0"/>
              <a:t>benefit </a:t>
            </a:r>
            <a:r>
              <a:rPr lang="en-US" sz="3600" dirty="0" smtClean="0"/>
              <a:t>scoring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Added conservation value of OHF </a:t>
            </a:r>
            <a:r>
              <a:rPr lang="en-US" sz="3600" dirty="0" smtClean="0"/>
              <a:t>investments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24025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530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We used matching methods to compare OHF parcels to similar, non-OHF parcels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957" y="2763705"/>
            <a:ext cx="7293997" cy="2277526"/>
          </a:xfrm>
        </p:spPr>
        <p:txBody>
          <a:bodyPr>
            <a:normAutofit/>
          </a:bodyPr>
          <a:lstStyle/>
          <a:p>
            <a:r>
              <a:rPr lang="en-US" dirty="0" smtClean="0"/>
              <a:t>Matched OHF parcels to non-OHF parcels in the </a:t>
            </a:r>
            <a:r>
              <a:rPr lang="en-US" b="1" dirty="0" smtClean="0"/>
              <a:t>same region </a:t>
            </a:r>
            <a:r>
              <a:rPr lang="en-US" dirty="0" smtClean="0"/>
              <a:t>that were </a:t>
            </a:r>
            <a:r>
              <a:rPr lang="en-US" b="1" dirty="0" smtClean="0"/>
              <a:t>similar in size, shape, and land value</a:t>
            </a:r>
          </a:p>
          <a:p>
            <a:r>
              <a:rPr lang="en-US" dirty="0"/>
              <a:t>5</a:t>
            </a:r>
            <a:r>
              <a:rPr lang="en-US" dirty="0" smtClean="0"/>
              <a:t> matches for each OHF parcel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21819" y="1653221"/>
            <a:ext cx="4167138" cy="5096343"/>
            <a:chOff x="621819" y="1508837"/>
            <a:chExt cx="4167138" cy="5096343"/>
          </a:xfrm>
        </p:grpSpPr>
        <p:grpSp>
          <p:nvGrpSpPr>
            <p:cNvPr id="8" name="Group 7"/>
            <p:cNvGrpSpPr/>
            <p:nvPr/>
          </p:nvGrpSpPr>
          <p:grpSpPr>
            <a:xfrm>
              <a:off x="621819" y="1520869"/>
              <a:ext cx="4167138" cy="5084311"/>
              <a:chOff x="621819" y="1520869"/>
              <a:chExt cx="4167138" cy="5084311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819" y="1520869"/>
                <a:ext cx="4167138" cy="5084311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2705387" y="1520869"/>
                <a:ext cx="1710201" cy="9112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634913" y="1508837"/>
              <a:ext cx="21540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OHF Parcels</a:t>
              </a:r>
            </a:p>
            <a:p>
              <a:r>
                <a:rPr lang="en-US" dirty="0" smtClean="0"/>
                <a:t>Matched Parcels</a:t>
              </a:r>
            </a:p>
            <a:p>
              <a:r>
                <a:rPr lang="en-US" dirty="0" smtClean="0"/>
                <a:t>Planning Sections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68905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33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OHF </a:t>
            </a:r>
            <a:r>
              <a:rPr lang="en-US" sz="3600" dirty="0"/>
              <a:t>portfolio </a:t>
            </a:r>
            <a:r>
              <a:rPr lang="en-US" sz="3600" dirty="0" smtClean="0"/>
              <a:t>scored highly on many habitat metrics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6"/>
          <a:stretch/>
        </p:blipFill>
        <p:spPr bwMode="auto">
          <a:xfrm>
            <a:off x="1535210" y="1255169"/>
            <a:ext cx="9121580" cy="5492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6118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33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OHF </a:t>
            </a:r>
            <a:r>
              <a:rPr lang="en-US" sz="3600" dirty="0"/>
              <a:t>portfolio </a:t>
            </a:r>
            <a:r>
              <a:rPr lang="en-US" sz="3600" dirty="0" smtClean="0"/>
              <a:t>scored lower on accessibility and risk metrics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6"/>
          <a:stretch/>
        </p:blipFill>
        <p:spPr bwMode="auto">
          <a:xfrm>
            <a:off x="1535210" y="1255169"/>
            <a:ext cx="9121580" cy="5492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9129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29" y="1310326"/>
            <a:ext cx="5905067" cy="4734662"/>
          </a:xfrm>
        </p:spPr>
        <p:txBody>
          <a:bodyPr>
            <a:noAutofit/>
          </a:bodyPr>
          <a:lstStyle/>
          <a:p>
            <a:r>
              <a:rPr lang="en-US" dirty="0" smtClean="0"/>
              <a:t>One of many useful strategies</a:t>
            </a:r>
          </a:p>
          <a:p>
            <a:endParaRPr lang="en-US" dirty="0" smtClean="0"/>
          </a:p>
          <a:p>
            <a:r>
              <a:rPr lang="en-US" dirty="0" smtClean="0"/>
              <a:t>Can get more bang for your buck</a:t>
            </a:r>
          </a:p>
          <a:p>
            <a:endParaRPr lang="en-US" dirty="0" smtClean="0"/>
          </a:p>
          <a:p>
            <a:r>
              <a:rPr lang="en-US" dirty="0" smtClean="0"/>
              <a:t>Opportunity for collaboration</a:t>
            </a:r>
          </a:p>
          <a:p>
            <a:endParaRPr lang="en-US" dirty="0"/>
          </a:p>
          <a:p>
            <a:r>
              <a:rPr lang="en-US" dirty="0" smtClean="0"/>
              <a:t>Of our 21 metrics, the highest quality class for 1-3 were typically found together, but some land had up to 16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670223" cy="95682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Multiple benefit scoring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896" y="0"/>
            <a:ext cx="6136104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75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3524" y="312516"/>
            <a:ext cx="9490276" cy="1158253"/>
          </a:xfrm>
        </p:spPr>
        <p:txBody>
          <a:bodyPr/>
          <a:lstStyle/>
          <a:p>
            <a:r>
              <a:rPr lang="en-US" dirty="0" smtClean="0"/>
              <a:t>Our collaborators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031399" y="2662177"/>
            <a:ext cx="3530365" cy="344925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sz="2800" dirty="0" smtClean="0"/>
              <a:t>George </a:t>
            </a:r>
            <a:r>
              <a:rPr lang="en-US" sz="2800" dirty="0"/>
              <a:t>Host</a:t>
            </a:r>
          </a:p>
          <a:p>
            <a:pPr lvl="1"/>
            <a:r>
              <a:rPr lang="en-US" sz="2800" dirty="0"/>
              <a:t>Lucinda Johnson</a:t>
            </a:r>
          </a:p>
          <a:p>
            <a:pPr lvl="1"/>
            <a:r>
              <a:rPr lang="en-US" sz="2800" dirty="0" smtClean="0"/>
              <a:t>Jessica </a:t>
            </a:r>
            <a:r>
              <a:rPr lang="en-US" sz="2800" dirty="0" err="1"/>
              <a:t>Gorzo</a:t>
            </a:r>
            <a:endParaRPr lang="en-US" sz="2800" dirty="0"/>
          </a:p>
          <a:p>
            <a:pPr lvl="1"/>
            <a:r>
              <a:rPr lang="en-US" sz="2800" dirty="0" smtClean="0"/>
              <a:t>Alexis </a:t>
            </a:r>
            <a:r>
              <a:rPr lang="en-US" sz="2800" dirty="0" err="1"/>
              <a:t>Grinde</a:t>
            </a:r>
            <a:endParaRPr lang="en-US" sz="2800" dirty="0"/>
          </a:p>
          <a:p>
            <a:pPr lvl="1"/>
            <a:r>
              <a:rPr lang="en-US" sz="2800" dirty="0"/>
              <a:t>Michael Joyce</a:t>
            </a:r>
          </a:p>
          <a:p>
            <a:pPr lvl="1"/>
            <a:r>
              <a:rPr lang="en-US" sz="2800" dirty="0"/>
              <a:t>Josh Bednar</a:t>
            </a:r>
          </a:p>
          <a:p>
            <a:pPr lvl="1"/>
            <a:r>
              <a:rPr lang="en-US" sz="2800" dirty="0"/>
              <a:t>Josh </a:t>
            </a:r>
            <a:r>
              <a:rPr lang="en-US" sz="2800" dirty="0" err="1" smtClean="0"/>
              <a:t>Dumke</a:t>
            </a:r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7293980" y="1389150"/>
            <a:ext cx="3134810" cy="115668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sz="2800" dirty="0" smtClean="0"/>
              <a:t>Eric </a:t>
            </a:r>
            <a:r>
              <a:rPr lang="en-US" sz="2800" dirty="0" err="1" smtClean="0"/>
              <a:t>Lonsdorf</a:t>
            </a:r>
            <a:endParaRPr lang="en-US" sz="2000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33" y="1780842"/>
            <a:ext cx="4770895" cy="764988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756" y="508054"/>
            <a:ext cx="3117258" cy="76717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963779" y="3662168"/>
            <a:ext cx="3116099" cy="141868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sz="2800" dirty="0" smtClean="0"/>
              <a:t>Mark Johnson</a:t>
            </a:r>
          </a:p>
          <a:p>
            <a:pPr lvl="1"/>
            <a:r>
              <a:rPr lang="en-US" sz="2800" dirty="0" smtClean="0"/>
              <a:t>Joe </a:t>
            </a:r>
            <a:r>
              <a:rPr lang="en-US" sz="2800" dirty="0" err="1" smtClean="0"/>
              <a:t>Pavelko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605" y="3365669"/>
            <a:ext cx="1052414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96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74" y="1373715"/>
            <a:ext cx="4807671" cy="5206194"/>
          </a:xfrm>
        </p:spPr>
        <p:txBody>
          <a:bodyPr>
            <a:noAutofit/>
          </a:bodyPr>
          <a:lstStyle/>
          <a:p>
            <a:r>
              <a:rPr lang="en-US" dirty="0" smtClean="0"/>
              <a:t>OHF portfolio successfully targeted land with multiple benefits </a:t>
            </a:r>
          </a:p>
          <a:p>
            <a:endParaRPr lang="en-US" dirty="0" smtClean="0"/>
          </a:p>
          <a:p>
            <a:r>
              <a:rPr lang="en-US" dirty="0" smtClean="0"/>
              <a:t>98% of OHF land scored in the highest quality class on 2 or more metrics</a:t>
            </a:r>
          </a:p>
          <a:p>
            <a:endParaRPr lang="en-US" dirty="0" smtClean="0"/>
          </a:p>
          <a:p>
            <a:r>
              <a:rPr lang="en-US" dirty="0" smtClean="0"/>
              <a:t>While rare, some land scored highly on 12+ metrics. 93% of this land is unprotected by any program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5627802" cy="99095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Multiple benefit scoring</a:t>
            </a:r>
            <a:endParaRPr lang="en-US" sz="40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"/>
          <a:stretch/>
        </p:blipFill>
        <p:spPr bwMode="auto">
          <a:xfrm>
            <a:off x="5123468" y="1069943"/>
            <a:ext cx="6999401" cy="51281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454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836" y="623717"/>
            <a:ext cx="7231395" cy="5610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168" y="986642"/>
            <a:ext cx="445694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Approximate WMA area without </a:t>
            </a:r>
            <a:r>
              <a:rPr lang="en-US" sz="3000" dirty="0" smtClean="0"/>
              <a:t>OHF acquisitions: 1.3 </a:t>
            </a:r>
            <a:r>
              <a:rPr lang="en-US" sz="3000" dirty="0"/>
              <a:t>million acres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Added protection for over 200,000 acres of very </a:t>
            </a:r>
            <a:r>
              <a:rPr lang="en-US" sz="3000" dirty="0"/>
              <a:t>high </a:t>
            </a:r>
            <a:r>
              <a:rPr lang="en-US" sz="3000" dirty="0" smtClean="0"/>
              <a:t>quality class pollinator habitat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More than doubled the very high quality class area protected by WMAs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7026" y="0"/>
            <a:ext cx="10128574" cy="83359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Added conservation </a:t>
            </a:r>
            <a:r>
              <a:rPr lang="en-US" sz="4000" dirty="0"/>
              <a:t>v</a:t>
            </a:r>
            <a:r>
              <a:rPr lang="en-US" sz="4000" dirty="0" smtClean="0"/>
              <a:t>alue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19609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837" y="623717"/>
            <a:ext cx="7231394" cy="5610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8051" y="1997838"/>
            <a:ext cx="41237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Added protection for over 200,000 acres of high or very high mammal SGCN habitat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7026" y="0"/>
            <a:ext cx="10128574" cy="83359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Added conservation </a:t>
            </a:r>
            <a:r>
              <a:rPr lang="en-US" sz="4000" dirty="0"/>
              <a:t>v</a:t>
            </a:r>
            <a:r>
              <a:rPr lang="en-US" sz="4000" dirty="0" smtClean="0"/>
              <a:t>alue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70344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836" y="623717"/>
            <a:ext cx="7231393" cy="56105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566" y="1251360"/>
            <a:ext cx="43567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Over 40,000 acres of high or very high quality pheasant habitat added to portfolio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Of land in the pheasant habitat range, majority of acquisitions were in the very high quality class</a:t>
            </a:r>
            <a:endParaRPr lang="en-US" sz="3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7026" y="0"/>
            <a:ext cx="10128574" cy="83359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Added conservation </a:t>
            </a:r>
            <a:r>
              <a:rPr lang="en-US" sz="4000" dirty="0"/>
              <a:t>v</a:t>
            </a:r>
            <a:r>
              <a:rPr lang="en-US" sz="4000" dirty="0" smtClean="0"/>
              <a:t>alue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38512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13" y="0"/>
            <a:ext cx="11313042" cy="871870"/>
          </a:xfrm>
        </p:spPr>
        <p:txBody>
          <a:bodyPr>
            <a:noAutofit/>
          </a:bodyPr>
          <a:lstStyle/>
          <a:p>
            <a:r>
              <a:rPr lang="en-US" sz="4000" dirty="0" smtClean="0"/>
              <a:t>Future </a:t>
            </a:r>
            <a:r>
              <a:rPr lang="en-US" sz="4000" dirty="0" smtClean="0"/>
              <a:t>directions for data collection and management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677" y="1566190"/>
            <a:ext cx="10476237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Existing data quality limitations</a:t>
            </a:r>
          </a:p>
          <a:p>
            <a:pPr marL="0" indent="0">
              <a:buNone/>
            </a:pPr>
            <a:endParaRPr lang="en-US" sz="3200" dirty="0" smtClean="0"/>
          </a:p>
          <a:p>
            <a:pPr lvl="1"/>
            <a:r>
              <a:rPr lang="en-US" sz="2800" dirty="0" smtClean="0"/>
              <a:t>Cost variables were inconsistently used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/>
              <a:t>M</a:t>
            </a:r>
            <a:r>
              <a:rPr lang="en-US" sz="2800" dirty="0" smtClean="0"/>
              <a:t>ultiple overlapping boundaries were present</a:t>
            </a:r>
            <a:r>
              <a:rPr lang="en-US" sz="2800" dirty="0" smtClean="0"/>
              <a:t> 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 smtClean="0"/>
              <a:t>Identifiers linking boundaries and other records not always unique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393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884039"/>
              </p:ext>
            </p:extLst>
          </p:nvPr>
        </p:nvGraphicFramePr>
        <p:xfrm>
          <a:off x="481581" y="2109500"/>
          <a:ext cx="11335871" cy="4748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918487" y="965608"/>
            <a:ext cx="8531051" cy="1057835"/>
            <a:chOff x="2110153" y="399956"/>
            <a:chExt cx="8531051" cy="1057835"/>
          </a:xfrm>
        </p:grpSpPr>
        <p:sp>
          <p:nvSpPr>
            <p:cNvPr id="7" name="Pentagon 6"/>
            <p:cNvSpPr/>
            <p:nvPr/>
          </p:nvSpPr>
          <p:spPr>
            <a:xfrm>
              <a:off x="6491156" y="399956"/>
              <a:ext cx="4150048" cy="1057835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More detailed, more expensive, limited scope</a:t>
              </a:r>
              <a:endParaRPr lang="en-US" sz="2800" dirty="0"/>
            </a:p>
          </p:txBody>
        </p:sp>
        <p:sp>
          <p:nvSpPr>
            <p:cNvPr id="8" name="Pentagon 7"/>
            <p:cNvSpPr/>
            <p:nvPr/>
          </p:nvSpPr>
          <p:spPr>
            <a:xfrm flipH="1">
              <a:off x="2110153" y="399956"/>
              <a:ext cx="4156960" cy="1057835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S</a:t>
              </a:r>
              <a:r>
                <a:rPr lang="en-US" sz="2800" dirty="0" smtClean="0"/>
                <a:t>tatewide, repeatable, </a:t>
              </a:r>
            </a:p>
            <a:p>
              <a:pPr algn="ctr"/>
              <a:r>
                <a:rPr lang="en-US" sz="2800" dirty="0" smtClean="0"/>
                <a:t>less </a:t>
              </a:r>
              <a:r>
                <a:rPr lang="en-US" sz="2800" dirty="0"/>
                <a:t>detailed</a:t>
              </a: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387025" y="14474"/>
            <a:ext cx="11695814" cy="797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Future directions for data collection and management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71124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026" y="0"/>
            <a:ext cx="10128574" cy="83359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026" y="935665"/>
            <a:ext cx="11606500" cy="5652860"/>
          </a:xfrm>
        </p:spPr>
        <p:txBody>
          <a:bodyPr>
            <a:noAutofit/>
          </a:bodyPr>
          <a:lstStyle/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en-US" sz="2200" b="1" dirty="0" smtClean="0"/>
              <a:t>Portfolio Representation: </a:t>
            </a:r>
            <a:r>
              <a:rPr lang="en-US" sz="2200" dirty="0" smtClean="0"/>
              <a:t>OHF </a:t>
            </a:r>
            <a:r>
              <a:rPr lang="en-US" sz="2200" dirty="0"/>
              <a:t>parcels scored highly on habitat metrics for deer, pollinators, upland game birds, forest bird Species of Greatest Conservation Need (SGCN), trout, and pheasant</a:t>
            </a:r>
            <a:r>
              <a:rPr lang="en-US" sz="2200" dirty="0" smtClean="0"/>
              <a:t>.</a:t>
            </a:r>
          </a:p>
          <a:p>
            <a:pPr lvl="0">
              <a:lnSpc>
                <a:spcPct val="130000"/>
              </a:lnSpc>
              <a:spcBef>
                <a:spcPts val="0"/>
              </a:spcBef>
            </a:pPr>
            <a:endParaRPr lang="en-US" sz="1800" dirty="0" smtClean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200" b="1" dirty="0" smtClean="0"/>
              <a:t>Multiple Benefits: </a:t>
            </a:r>
            <a:r>
              <a:rPr lang="en-US" sz="2200" dirty="0" smtClean="0"/>
              <a:t>70</a:t>
            </a:r>
            <a:r>
              <a:rPr lang="en-US" sz="2200" dirty="0"/>
              <a:t>% of OHF land scored highly on three, four, or five co-benefits, compared to 50% of non-urban land unprotected by any </a:t>
            </a:r>
            <a:r>
              <a:rPr lang="en-US" sz="2200" dirty="0" smtClean="0"/>
              <a:t>conservation program.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sz="1800" dirty="0" smtClean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200" b="1" dirty="0" smtClean="0"/>
              <a:t>Added Conservation </a:t>
            </a:r>
            <a:r>
              <a:rPr lang="en-US" sz="2200" b="1" dirty="0"/>
              <a:t>V</a:t>
            </a:r>
            <a:r>
              <a:rPr lang="en-US" sz="2200" b="1" dirty="0" smtClean="0"/>
              <a:t>alue: </a:t>
            </a:r>
            <a:r>
              <a:rPr lang="en-US" sz="2200" dirty="0" smtClean="0"/>
              <a:t>OHF </a:t>
            </a:r>
            <a:r>
              <a:rPr lang="en-US" sz="2200" dirty="0"/>
              <a:t>increased the protected area of highest quality habitat for game mammals, upland game birds, and forest bird SGCN by approximately 75%, and more than doubled the protected area of highest quality pollinator habitat, compared </a:t>
            </a:r>
            <a:r>
              <a:rPr lang="en-US" sz="2200" dirty="0" smtClean="0"/>
              <a:t>to </a:t>
            </a:r>
            <a:r>
              <a:rPr lang="en-US" sz="2200" dirty="0"/>
              <a:t>WMAs</a:t>
            </a:r>
            <a:r>
              <a:rPr lang="en-US" sz="2200" dirty="0" smtClean="0"/>
              <a:t>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sz="1800" dirty="0" smtClean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200" b="1" dirty="0" smtClean="0"/>
              <a:t>Future directions: </a:t>
            </a:r>
            <a:r>
              <a:rPr lang="en-US" sz="2200" dirty="0" smtClean="0"/>
              <a:t>The methods developed for this report can be repeated as the OHF portfolio grows to provide a statewide update on the amount and type of benefits added to the portfolio. </a:t>
            </a:r>
            <a:endParaRPr lang="en-US" sz="2200" dirty="0"/>
          </a:p>
          <a:p>
            <a:pPr lvl="0"/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 flipV="1">
            <a:off x="178627" y="2161860"/>
            <a:ext cx="11814899" cy="428738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96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026" y="0"/>
            <a:ext cx="10128574" cy="83359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026" y="935665"/>
            <a:ext cx="11606500" cy="5652860"/>
          </a:xfrm>
        </p:spPr>
        <p:txBody>
          <a:bodyPr>
            <a:noAutofit/>
          </a:bodyPr>
          <a:lstStyle/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en-US" sz="2200" b="1" dirty="0" smtClean="0"/>
              <a:t>Portfolio Representation: </a:t>
            </a:r>
            <a:r>
              <a:rPr lang="en-US" sz="2200" dirty="0" smtClean="0"/>
              <a:t>OHF </a:t>
            </a:r>
            <a:r>
              <a:rPr lang="en-US" sz="2200" dirty="0"/>
              <a:t>parcels scored highly on habitat metrics for deer, pollinators, upland game birds, forest bird Species of Greatest Conservation Need (SGCN), trout, and pheasant</a:t>
            </a:r>
            <a:r>
              <a:rPr lang="en-US" sz="2200" dirty="0" smtClean="0"/>
              <a:t>.</a:t>
            </a:r>
          </a:p>
          <a:p>
            <a:pPr lvl="0">
              <a:lnSpc>
                <a:spcPct val="130000"/>
              </a:lnSpc>
              <a:spcBef>
                <a:spcPts val="0"/>
              </a:spcBef>
            </a:pPr>
            <a:endParaRPr lang="en-US" sz="1800" dirty="0" smtClean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200" b="1" dirty="0" smtClean="0"/>
              <a:t>Multiple Benefits: </a:t>
            </a:r>
            <a:r>
              <a:rPr lang="en-US" sz="2200" dirty="0" smtClean="0"/>
              <a:t>70</a:t>
            </a:r>
            <a:r>
              <a:rPr lang="en-US" sz="2200" dirty="0"/>
              <a:t>% of OHF land scored highly on three, four, or five co-benefits, compared to 50% of non-urban land unprotected by any </a:t>
            </a:r>
            <a:r>
              <a:rPr lang="en-US" sz="2200" dirty="0" smtClean="0"/>
              <a:t>conservation program.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sz="1800" dirty="0" smtClean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200" b="1" dirty="0" smtClean="0"/>
              <a:t>Added Conservation </a:t>
            </a:r>
            <a:r>
              <a:rPr lang="en-US" sz="2200" b="1" dirty="0"/>
              <a:t>V</a:t>
            </a:r>
            <a:r>
              <a:rPr lang="en-US" sz="2200" b="1" dirty="0" smtClean="0"/>
              <a:t>alue: </a:t>
            </a:r>
            <a:r>
              <a:rPr lang="en-US" sz="2200" dirty="0" smtClean="0"/>
              <a:t>OHF </a:t>
            </a:r>
            <a:r>
              <a:rPr lang="en-US" sz="2200" dirty="0"/>
              <a:t>increased the protected area of highest quality habitat for game mammals, upland game birds, and forest bird SGCN by approximately 75%, and more than doubled the protected area of highest quality pollinator habitat, compared </a:t>
            </a:r>
            <a:r>
              <a:rPr lang="en-US" sz="2200" dirty="0" smtClean="0"/>
              <a:t>to </a:t>
            </a:r>
            <a:r>
              <a:rPr lang="en-US" sz="2200" dirty="0"/>
              <a:t>WMAs</a:t>
            </a:r>
            <a:r>
              <a:rPr lang="en-US" sz="2200" dirty="0" smtClean="0"/>
              <a:t>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sz="1800" dirty="0" smtClean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200" b="1" dirty="0" smtClean="0"/>
              <a:t>Future directions: </a:t>
            </a:r>
            <a:r>
              <a:rPr lang="en-US" sz="2200" dirty="0" smtClean="0"/>
              <a:t>The methods developed for this report can be repeated as the OHF portfolio grows to provide a statewide update on the amount and type of benefits added to the portfolio. </a:t>
            </a:r>
            <a:endParaRPr lang="en-US" sz="2200" dirty="0"/>
          </a:p>
          <a:p>
            <a:pPr lvl="0"/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 flipV="1">
            <a:off x="178627" y="714507"/>
            <a:ext cx="11814899" cy="1441775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178627" y="3348762"/>
            <a:ext cx="11814899" cy="3100481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95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026" y="0"/>
            <a:ext cx="10128574" cy="83359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026" y="935665"/>
            <a:ext cx="11606500" cy="5652860"/>
          </a:xfrm>
        </p:spPr>
        <p:txBody>
          <a:bodyPr>
            <a:noAutofit/>
          </a:bodyPr>
          <a:lstStyle/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en-US" sz="2200" b="1" dirty="0" smtClean="0"/>
              <a:t>Portfolio Representation: </a:t>
            </a:r>
            <a:r>
              <a:rPr lang="en-US" sz="2200" dirty="0" smtClean="0"/>
              <a:t>OHF </a:t>
            </a:r>
            <a:r>
              <a:rPr lang="en-US" sz="2200" dirty="0"/>
              <a:t>parcels scored highly on habitat metrics for deer, pollinators, upland game birds, forest bird Species of Greatest Conservation Need (SGCN), trout, and pheasant</a:t>
            </a:r>
            <a:r>
              <a:rPr lang="en-US" sz="2200" dirty="0" smtClean="0"/>
              <a:t>.</a:t>
            </a:r>
          </a:p>
          <a:p>
            <a:pPr lvl="0">
              <a:lnSpc>
                <a:spcPct val="130000"/>
              </a:lnSpc>
              <a:spcBef>
                <a:spcPts val="0"/>
              </a:spcBef>
            </a:pPr>
            <a:endParaRPr lang="en-US" sz="1800" dirty="0" smtClean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200" b="1" dirty="0" smtClean="0"/>
              <a:t>Multiple Benefits: </a:t>
            </a:r>
            <a:r>
              <a:rPr lang="en-US" sz="2200" dirty="0" smtClean="0"/>
              <a:t>70</a:t>
            </a:r>
            <a:r>
              <a:rPr lang="en-US" sz="2200" dirty="0"/>
              <a:t>% of OHF land scored highly on three, four, or five co-benefits, compared to 50% of non-urban land unprotected by any </a:t>
            </a:r>
            <a:r>
              <a:rPr lang="en-US" sz="2200" dirty="0" smtClean="0"/>
              <a:t>conservation program.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sz="1800" dirty="0" smtClean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200" b="1" dirty="0" smtClean="0"/>
              <a:t>Added Conservation </a:t>
            </a:r>
            <a:r>
              <a:rPr lang="en-US" sz="2200" b="1" dirty="0"/>
              <a:t>V</a:t>
            </a:r>
            <a:r>
              <a:rPr lang="en-US" sz="2200" b="1" dirty="0" smtClean="0"/>
              <a:t>alue: </a:t>
            </a:r>
            <a:r>
              <a:rPr lang="en-US" sz="2200" dirty="0" smtClean="0"/>
              <a:t>OHF </a:t>
            </a:r>
            <a:r>
              <a:rPr lang="en-US" sz="2200" dirty="0"/>
              <a:t>increased the protected area of highest quality habitat for game mammals, upland game birds, and forest bird SGCN by approximately 75%, and more than doubled the protected area of highest quality pollinator habitat, compared </a:t>
            </a:r>
            <a:r>
              <a:rPr lang="en-US" sz="2200" dirty="0" smtClean="0"/>
              <a:t>to </a:t>
            </a:r>
            <a:r>
              <a:rPr lang="en-US" sz="2200" dirty="0"/>
              <a:t>WMAs</a:t>
            </a:r>
            <a:r>
              <a:rPr lang="en-US" sz="2200" dirty="0" smtClean="0"/>
              <a:t>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sz="1800" dirty="0" smtClean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200" b="1" dirty="0" smtClean="0"/>
              <a:t>Future directions: </a:t>
            </a:r>
            <a:r>
              <a:rPr lang="en-US" sz="2200" dirty="0" smtClean="0"/>
              <a:t>The methods developed for this report can be repeated as the OHF portfolio grows to provide a statewide update on the amount and type of benefits added to the portfolio. </a:t>
            </a:r>
            <a:endParaRPr lang="en-US" sz="2200" dirty="0"/>
          </a:p>
          <a:p>
            <a:pPr lvl="0"/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 flipV="1">
            <a:off x="178627" y="714506"/>
            <a:ext cx="11814899" cy="247075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178627" y="5062506"/>
            <a:ext cx="11814899" cy="138673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21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026" y="0"/>
            <a:ext cx="10128574" cy="83359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026" y="935665"/>
            <a:ext cx="11606500" cy="5652860"/>
          </a:xfrm>
        </p:spPr>
        <p:txBody>
          <a:bodyPr>
            <a:noAutofit/>
          </a:bodyPr>
          <a:lstStyle/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en-US" sz="2200" b="1" dirty="0" smtClean="0"/>
              <a:t>Portfolio Representation: </a:t>
            </a:r>
            <a:r>
              <a:rPr lang="en-US" sz="2200" dirty="0" smtClean="0"/>
              <a:t>OHF </a:t>
            </a:r>
            <a:r>
              <a:rPr lang="en-US" sz="2200" dirty="0"/>
              <a:t>parcels scored highly on habitat metrics for deer, pollinators, upland game birds, forest bird Species of Greatest Conservation Need (SGCN), trout, and pheasant</a:t>
            </a:r>
            <a:r>
              <a:rPr lang="en-US" sz="2200" dirty="0" smtClean="0"/>
              <a:t>.</a:t>
            </a:r>
          </a:p>
          <a:p>
            <a:pPr lvl="0">
              <a:lnSpc>
                <a:spcPct val="130000"/>
              </a:lnSpc>
              <a:spcBef>
                <a:spcPts val="0"/>
              </a:spcBef>
            </a:pPr>
            <a:endParaRPr lang="en-US" sz="1800" dirty="0" smtClean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200" b="1" dirty="0" smtClean="0"/>
              <a:t>Multiple Benefits: </a:t>
            </a:r>
            <a:r>
              <a:rPr lang="en-US" sz="2200" dirty="0" smtClean="0"/>
              <a:t>70</a:t>
            </a:r>
            <a:r>
              <a:rPr lang="en-US" sz="2200" dirty="0"/>
              <a:t>% of OHF land scored highly on three, four, or five co-benefits, compared to 50% of non-urban land unprotected by any </a:t>
            </a:r>
            <a:r>
              <a:rPr lang="en-US" sz="2200" dirty="0" smtClean="0"/>
              <a:t>conservation program.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sz="1800" dirty="0" smtClean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200" b="1" dirty="0" smtClean="0"/>
              <a:t>Added Conservation </a:t>
            </a:r>
            <a:r>
              <a:rPr lang="en-US" sz="2200" b="1" dirty="0"/>
              <a:t>V</a:t>
            </a:r>
            <a:r>
              <a:rPr lang="en-US" sz="2200" b="1" dirty="0" smtClean="0"/>
              <a:t>alue: </a:t>
            </a:r>
            <a:r>
              <a:rPr lang="en-US" sz="2200" dirty="0" smtClean="0"/>
              <a:t>OHF </a:t>
            </a:r>
            <a:r>
              <a:rPr lang="en-US" sz="2200" dirty="0"/>
              <a:t>increased the protected area of highest quality habitat for game mammals, upland game birds, and forest bird SGCN by approximately 75%, and more than doubled the protected area of highest quality pollinator habitat, compared </a:t>
            </a:r>
            <a:r>
              <a:rPr lang="en-US" sz="2200" dirty="0" smtClean="0"/>
              <a:t>to </a:t>
            </a:r>
            <a:r>
              <a:rPr lang="en-US" sz="2200" dirty="0"/>
              <a:t>WMAs</a:t>
            </a:r>
            <a:r>
              <a:rPr lang="en-US" sz="2200" dirty="0" smtClean="0"/>
              <a:t>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sz="1800" dirty="0" smtClean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200" b="1" dirty="0" smtClean="0"/>
              <a:t>Future directions: </a:t>
            </a:r>
            <a:r>
              <a:rPr lang="en-US" sz="2200" dirty="0" smtClean="0"/>
              <a:t>The methods developed for this report can be repeated as the OHF portfolio grows to provide a statewide update on the amount and type of benefits added to the portfolio. </a:t>
            </a:r>
            <a:endParaRPr lang="en-US" sz="2200" dirty="0"/>
          </a:p>
          <a:p>
            <a:pPr lvl="0"/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 flipV="1">
            <a:off x="178627" y="714506"/>
            <a:ext cx="11814899" cy="4287443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9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08345" y="1296045"/>
            <a:ext cx="4840244" cy="5434115"/>
            <a:chOff x="208345" y="1180295"/>
            <a:chExt cx="4840244" cy="543411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53" t="17722" r="11923" b="17898"/>
            <a:stretch/>
          </p:blipFill>
          <p:spPr>
            <a:xfrm>
              <a:off x="208345" y="1180295"/>
              <a:ext cx="4815068" cy="543411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07" t="8150" r="36599" b="86994"/>
            <a:stretch/>
          </p:blipFill>
          <p:spPr>
            <a:xfrm>
              <a:off x="3460829" y="3831221"/>
              <a:ext cx="558721" cy="53243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943350" y="3786771"/>
              <a:ext cx="11052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Easement</a:t>
              </a:r>
            </a:p>
            <a:p>
              <a:r>
                <a:rPr lang="en-US" dirty="0" smtClean="0"/>
                <a:t>Fee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928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purpose of this project is to </a:t>
            </a:r>
            <a:r>
              <a:rPr lang="en-US" b="1" dirty="0" smtClean="0"/>
              <a:t>assess outcomes</a:t>
            </a:r>
            <a:r>
              <a:rPr lang="en-US" dirty="0" smtClean="0"/>
              <a:t> of OHF investments (easement and fee)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4231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28886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File:Upland Sandpiper (8371044503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030" y="4469928"/>
            <a:ext cx="4236223" cy="238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65011"/>
            <a:ext cx="9144000" cy="140601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Questions?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54927"/>
            <a:ext cx="9144000" cy="14131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Ryan Noe, 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RRNoe@umn.edu</a:t>
            </a:r>
            <a:endParaRPr lang="en-US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Christina Locke, 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clocke@umn.edu</a:t>
            </a:r>
            <a:endParaRPr lang="en-US" sz="3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8" name="Picture 4" descr="Image result for fish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9928"/>
            <a:ext cx="3584864" cy="238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3518" y="6596390"/>
            <a:ext cx="15872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U.S. National Park Service</a:t>
            </a:r>
            <a:endParaRPr lang="en-US" sz="1050" dirty="0"/>
          </a:p>
        </p:txBody>
      </p:sp>
      <p:sp>
        <p:nvSpPr>
          <p:cNvPr id="9" name="Rectangle 8"/>
          <p:cNvSpPr/>
          <p:nvPr/>
        </p:nvSpPr>
        <p:spPr>
          <a:xfrm>
            <a:off x="3769329" y="6615626"/>
            <a:ext cx="15504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63366"/>
                </a:solidFill>
                <a:hlinkClick r:id="rId6"/>
              </a:rPr>
              <a:t>Andy </a:t>
            </a:r>
            <a:r>
              <a:rPr lang="en-US" sz="800" dirty="0" err="1">
                <a:solidFill>
                  <a:srgbClr val="663366"/>
                </a:solidFill>
                <a:hlinkClick r:id="rId6"/>
              </a:rPr>
              <a:t>Reago</a:t>
            </a:r>
            <a:r>
              <a:rPr lang="en-US" sz="800" dirty="0">
                <a:solidFill>
                  <a:srgbClr val="663366"/>
                </a:solidFill>
                <a:hlinkClick r:id="rId6"/>
              </a:rPr>
              <a:t> &amp; Chrissy </a:t>
            </a:r>
            <a:r>
              <a:rPr lang="en-US" sz="800" dirty="0" err="1">
                <a:solidFill>
                  <a:srgbClr val="663366"/>
                </a:solidFill>
                <a:hlinkClick r:id="rId6"/>
              </a:rPr>
              <a:t>McClarren</a:t>
            </a:r>
            <a:endParaRPr lang="en-US" sz="800" dirty="0"/>
          </a:p>
        </p:txBody>
      </p:sp>
      <p:pic>
        <p:nvPicPr>
          <p:cNvPr id="1032" name="Picture 8" descr="White-tailed buck in a mead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252" y="4464731"/>
            <a:ext cx="3145811" cy="238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ile:Birdwatching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853" y="4464731"/>
            <a:ext cx="3592148" cy="239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668795" y="6596390"/>
            <a:ext cx="10214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B0080"/>
                </a:solidFill>
                <a:hlinkClick r:id="rId10" tooltip="User:Dschwen"/>
              </a:rPr>
              <a:t>Daniel </a:t>
            </a:r>
            <a:r>
              <a:rPr lang="en-US" sz="1050" dirty="0" err="1">
                <a:solidFill>
                  <a:srgbClr val="0B0080"/>
                </a:solidFill>
                <a:hlinkClick r:id="rId10" tooltip="User:Dschwen"/>
              </a:rPr>
              <a:t>Schwen</a:t>
            </a:r>
            <a:endParaRPr lang="en-US" sz="1050" dirty="0"/>
          </a:p>
        </p:txBody>
      </p:sp>
      <p:sp>
        <p:nvSpPr>
          <p:cNvPr id="14" name="TextBox 13"/>
          <p:cNvSpPr txBox="1"/>
          <p:nvPr/>
        </p:nvSpPr>
        <p:spPr>
          <a:xfrm>
            <a:off x="6059973" y="6615626"/>
            <a:ext cx="15872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accent4">
                    <a:lumMod val="50000"/>
                  </a:schemeClr>
                </a:solidFill>
              </a:rPr>
              <a:t>U.S. National Park Service</a:t>
            </a:r>
            <a:endParaRPr lang="en-US" sz="105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708" y="133418"/>
            <a:ext cx="3544737" cy="687464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7" y="133418"/>
            <a:ext cx="889635" cy="170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92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3" t="17722" r="11923" b="17898"/>
          <a:stretch/>
        </p:blipFill>
        <p:spPr>
          <a:xfrm>
            <a:off x="208345" y="1296045"/>
            <a:ext cx="4815068" cy="5434115"/>
          </a:xfrm>
          <a:prstGeom prst="rect">
            <a:avLst/>
          </a:prstGeom>
        </p:spPr>
      </p:pic>
      <p:pic>
        <p:nvPicPr>
          <p:cNvPr id="8" name="Picture 6" descr="File:Upland Sandpiper (8371044503)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8" r="1"/>
          <a:stretch/>
        </p:blipFill>
        <p:spPr bwMode="auto">
          <a:xfrm>
            <a:off x="9677907" y="3020727"/>
            <a:ext cx="2348986" cy="224321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fishi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6"/>
          <a:stretch/>
        </p:blipFill>
        <p:spPr bwMode="auto">
          <a:xfrm>
            <a:off x="7016648" y="1261321"/>
            <a:ext cx="2276475" cy="20625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White-tailed buck in a meadow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r="18244"/>
          <a:stretch/>
        </p:blipFill>
        <p:spPr bwMode="auto">
          <a:xfrm>
            <a:off x="4266655" y="3012074"/>
            <a:ext cx="2226494" cy="226052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ile:Birdwatching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2"/>
          <a:stretch/>
        </p:blipFill>
        <p:spPr bwMode="auto">
          <a:xfrm>
            <a:off x="6939832" y="4899090"/>
            <a:ext cx="2430107" cy="20625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928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purpose of this project is to </a:t>
            </a:r>
            <a:r>
              <a:rPr lang="en-US" b="1" dirty="0" smtClean="0"/>
              <a:t>assess </a:t>
            </a:r>
            <a:r>
              <a:rPr lang="en-US" b="1" u="sng" dirty="0" smtClean="0"/>
              <a:t>outcomes</a:t>
            </a:r>
            <a:r>
              <a:rPr lang="en-US" dirty="0" smtClean="0"/>
              <a:t> of OHF investments (easement and fee)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146158" y="2937169"/>
            <a:ext cx="4017454" cy="241033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Outcomes of habitat conservation </a:t>
            </a:r>
            <a:r>
              <a:rPr lang="en-US" sz="2400" dirty="0" smtClean="0"/>
              <a:t>go beyond </a:t>
            </a:r>
            <a:r>
              <a:rPr lang="en-US" sz="2400" dirty="0"/>
              <a:t># acres </a:t>
            </a:r>
            <a:r>
              <a:rPr lang="en-US" sz="2400" dirty="0" smtClean="0"/>
              <a:t>protected</a:t>
            </a:r>
            <a:r>
              <a:rPr lang="en-US" sz="2400" dirty="0"/>
              <a:t> </a:t>
            </a:r>
            <a:r>
              <a:rPr lang="en-US" sz="2400" dirty="0" smtClean="0"/>
              <a:t>&amp; restored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3807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928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purpose of this project is to </a:t>
            </a:r>
            <a:r>
              <a:rPr lang="en-US" b="1" dirty="0" smtClean="0"/>
              <a:t>assess outcomes</a:t>
            </a:r>
            <a:r>
              <a:rPr lang="en-US" dirty="0" smtClean="0"/>
              <a:t> of OHF investments (easement and fee) based on a suite of indicators recommended in:</a:t>
            </a:r>
            <a:endParaRPr lang="en-US" dirty="0"/>
          </a:p>
        </p:txBody>
      </p:sp>
      <p:pic>
        <p:nvPicPr>
          <p:cNvPr id="5" name="Content Placeholder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t="28475" r="1635" b="22916"/>
          <a:stretch/>
        </p:blipFill>
        <p:spPr>
          <a:xfrm>
            <a:off x="1736874" y="2743200"/>
            <a:ext cx="871825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50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96370" y="820560"/>
            <a:ext cx="2056075" cy="1148712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Fish habitat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96370" y="2109170"/>
            <a:ext cx="2056075" cy="11487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Wildlife habitat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59307" y="3397780"/>
            <a:ext cx="2056075" cy="11487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Outdoor recreation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24883" y="2109170"/>
            <a:ext cx="2830666" cy="1148712"/>
          </a:xfrm>
          <a:prstGeom prst="round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Habitat suitability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Species diversity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Risk of loss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524883" y="3397780"/>
            <a:ext cx="2830666" cy="1148712"/>
          </a:xfrm>
          <a:prstGeom prst="round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Public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Accessibility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Nearby population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096368" y="4845413"/>
            <a:ext cx="2056075" cy="1148712"/>
          </a:xfrm>
          <a:prstGeom prst="roundRect">
            <a:avLst/>
          </a:prstGeom>
          <a:solidFill>
            <a:srgbClr val="B29BC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Benefits to people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24884" y="4845414"/>
            <a:ext cx="2830665" cy="1148712"/>
          </a:xfrm>
          <a:prstGeom prst="roundRect">
            <a:avLst/>
          </a:prstGeom>
          <a:noFill/>
          <a:ln w="76200">
            <a:solidFill>
              <a:srgbClr val="B29B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Wellhead protection</a:t>
            </a:r>
          </a:p>
        </p:txBody>
      </p:sp>
      <p:sp>
        <p:nvSpPr>
          <p:cNvPr id="23" name="Left Bracket 22"/>
          <p:cNvSpPr/>
          <p:nvPr/>
        </p:nvSpPr>
        <p:spPr>
          <a:xfrm>
            <a:off x="2608027" y="747423"/>
            <a:ext cx="278295" cy="3872285"/>
          </a:xfrm>
          <a:prstGeom prst="leftBracket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219198" y="1969272"/>
            <a:ext cx="1574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Primary outcomes of interest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219198" y="5153490"/>
            <a:ext cx="1574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Secondary outcome of interest</a:t>
            </a:r>
            <a:endParaRPr lang="en-US" dirty="0"/>
          </a:p>
        </p:txBody>
      </p:sp>
      <p:sp>
        <p:nvSpPr>
          <p:cNvPr id="27" name="Left Bracket 26"/>
          <p:cNvSpPr/>
          <p:nvPr/>
        </p:nvSpPr>
        <p:spPr>
          <a:xfrm>
            <a:off x="2608028" y="4835146"/>
            <a:ext cx="278296" cy="1158979"/>
          </a:xfrm>
          <a:prstGeom prst="leftBracket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00220" y="218997"/>
            <a:ext cx="3479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What this report captures: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524884" y="820560"/>
            <a:ext cx="2830665" cy="1148712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Unique species presence</a:t>
            </a:r>
          </a:p>
        </p:txBody>
      </p:sp>
    </p:spTree>
    <p:extLst>
      <p:ext uri="{BB962C8B-B14F-4D97-AF65-F5344CB8AC3E}">
        <p14:creationId xmlns:p14="http://schemas.microsoft.com/office/powerpoint/2010/main" val="2993967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96370" y="820560"/>
            <a:ext cx="2056075" cy="1148712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Fish habitat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96370" y="2109170"/>
            <a:ext cx="2056075" cy="11487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Wildlife habitat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59307" y="3397780"/>
            <a:ext cx="2056075" cy="11487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Outdoor recreation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24884" y="820560"/>
            <a:ext cx="2830665" cy="1148712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Unique species presence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24883" y="2109170"/>
            <a:ext cx="2830666" cy="1148712"/>
          </a:xfrm>
          <a:prstGeom prst="round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Habitat suitability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Species diversity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Risk of loss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524883" y="3397780"/>
            <a:ext cx="2830666" cy="1148712"/>
          </a:xfrm>
          <a:prstGeom prst="round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Public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Accessibility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Nearby population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096368" y="4845413"/>
            <a:ext cx="2056075" cy="1148712"/>
          </a:xfrm>
          <a:prstGeom prst="roundRect">
            <a:avLst/>
          </a:prstGeom>
          <a:solidFill>
            <a:srgbClr val="B29BC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Benefits to people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24884" y="4845414"/>
            <a:ext cx="2830665" cy="1148712"/>
          </a:xfrm>
          <a:prstGeom prst="roundRect">
            <a:avLst/>
          </a:prstGeom>
          <a:noFill/>
          <a:ln w="76200">
            <a:solidFill>
              <a:srgbClr val="B29B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Wellhead protection</a:t>
            </a:r>
          </a:p>
        </p:txBody>
      </p:sp>
      <p:sp>
        <p:nvSpPr>
          <p:cNvPr id="23" name="Left Bracket 22"/>
          <p:cNvSpPr/>
          <p:nvPr/>
        </p:nvSpPr>
        <p:spPr>
          <a:xfrm>
            <a:off x="2608027" y="747423"/>
            <a:ext cx="278295" cy="3872285"/>
          </a:xfrm>
          <a:prstGeom prst="leftBracket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219198" y="1969272"/>
            <a:ext cx="1574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Primary outcomes of interest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219198" y="5153490"/>
            <a:ext cx="1574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Secondary outcome of interest</a:t>
            </a:r>
            <a:endParaRPr lang="en-US" dirty="0"/>
          </a:p>
        </p:txBody>
      </p:sp>
      <p:sp>
        <p:nvSpPr>
          <p:cNvPr id="27" name="Left Bracket 26"/>
          <p:cNvSpPr/>
          <p:nvPr/>
        </p:nvSpPr>
        <p:spPr>
          <a:xfrm>
            <a:off x="2608028" y="4835146"/>
            <a:ext cx="278296" cy="1158979"/>
          </a:xfrm>
          <a:prstGeom prst="leftBracket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00220" y="218997"/>
            <a:ext cx="3479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What this report captures: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396609" y="218997"/>
            <a:ext cx="1212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Metrics: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727988" y="820560"/>
            <a:ext cx="2830665" cy="1148712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Lakes of Biological Significance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Trout Streams</a:t>
            </a:r>
          </a:p>
        </p:txBody>
      </p:sp>
      <p:sp>
        <p:nvSpPr>
          <p:cNvPr id="2" name="Rectangle 1"/>
          <p:cNvSpPr/>
          <p:nvPr/>
        </p:nvSpPr>
        <p:spPr>
          <a:xfrm>
            <a:off x="2974694" y="2062870"/>
            <a:ext cx="5941395" cy="4256906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4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96370" y="820560"/>
            <a:ext cx="2056075" cy="1148712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Fish habitat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96370" y="2109170"/>
            <a:ext cx="2056075" cy="11487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Wildlife habitat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59307" y="3397780"/>
            <a:ext cx="2056075" cy="11487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Outdoor recreation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24883" y="2109170"/>
            <a:ext cx="2830666" cy="1148712"/>
          </a:xfrm>
          <a:prstGeom prst="round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Habitat suitability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Species diversity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Risk of loss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524883" y="3397780"/>
            <a:ext cx="2830666" cy="1148712"/>
          </a:xfrm>
          <a:prstGeom prst="round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Public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Accessibility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Nearby population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096368" y="4845413"/>
            <a:ext cx="2056075" cy="1148712"/>
          </a:xfrm>
          <a:prstGeom prst="roundRect">
            <a:avLst/>
          </a:prstGeom>
          <a:solidFill>
            <a:srgbClr val="B29BC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Benefits to people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24884" y="4845414"/>
            <a:ext cx="2830665" cy="1148712"/>
          </a:xfrm>
          <a:prstGeom prst="roundRect">
            <a:avLst/>
          </a:prstGeom>
          <a:noFill/>
          <a:ln w="76200">
            <a:solidFill>
              <a:srgbClr val="B29B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Wellhead protection</a:t>
            </a:r>
          </a:p>
        </p:txBody>
      </p:sp>
      <p:sp>
        <p:nvSpPr>
          <p:cNvPr id="23" name="Left Bracket 22"/>
          <p:cNvSpPr/>
          <p:nvPr/>
        </p:nvSpPr>
        <p:spPr>
          <a:xfrm>
            <a:off x="2608027" y="747423"/>
            <a:ext cx="278295" cy="3872285"/>
          </a:xfrm>
          <a:prstGeom prst="leftBracket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219198" y="1969272"/>
            <a:ext cx="1574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Primary outcomes of interest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219198" y="5153490"/>
            <a:ext cx="1574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Secondary outcome of interest</a:t>
            </a:r>
            <a:endParaRPr lang="en-US" dirty="0"/>
          </a:p>
        </p:txBody>
      </p:sp>
      <p:sp>
        <p:nvSpPr>
          <p:cNvPr id="27" name="Left Bracket 26"/>
          <p:cNvSpPr/>
          <p:nvPr/>
        </p:nvSpPr>
        <p:spPr>
          <a:xfrm>
            <a:off x="2608028" y="4835146"/>
            <a:ext cx="278296" cy="1158979"/>
          </a:xfrm>
          <a:prstGeom prst="leftBracket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00220" y="218997"/>
            <a:ext cx="3479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What this report captures: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524884" y="820560"/>
            <a:ext cx="2830665" cy="1148712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Unique species presence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680212" y="2109170"/>
            <a:ext cx="3261044" cy="1731047"/>
          </a:xfrm>
          <a:prstGeom prst="round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Species of Greatest Conservation Need (SGCN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Game </a:t>
            </a:r>
            <a:r>
              <a:rPr lang="en-US" sz="2000" dirty="0">
                <a:solidFill>
                  <a:schemeClr val="tx1"/>
                </a:solidFill>
              </a:rPr>
              <a:t>species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Pollinators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74695" y="3330074"/>
            <a:ext cx="5612754" cy="306189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82619" y="747422"/>
            <a:ext cx="5697593" cy="1301739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396609" y="218997"/>
            <a:ext cx="1212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Metrics:</a:t>
            </a:r>
          </a:p>
        </p:txBody>
      </p:sp>
    </p:spTree>
    <p:extLst>
      <p:ext uri="{BB962C8B-B14F-4D97-AF65-F5344CB8AC3E}">
        <p14:creationId xmlns:p14="http://schemas.microsoft.com/office/powerpoint/2010/main" val="317879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5524884" y="820560"/>
            <a:ext cx="2830665" cy="1148712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Unique species presence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96370" y="820560"/>
            <a:ext cx="2056075" cy="1148712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Fish habitat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96370" y="2109170"/>
            <a:ext cx="2056075" cy="11487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Wildlife habitat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59307" y="3397780"/>
            <a:ext cx="2056075" cy="11487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Outdoor recreation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24883" y="2109170"/>
            <a:ext cx="2830666" cy="1148712"/>
          </a:xfrm>
          <a:prstGeom prst="round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Habitat suitability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Species richness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Risk of loss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524883" y="3397780"/>
            <a:ext cx="2830666" cy="1148712"/>
          </a:xfrm>
          <a:prstGeom prst="round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Public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Accessibility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Nearby population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096368" y="4845413"/>
            <a:ext cx="2056075" cy="1148712"/>
          </a:xfrm>
          <a:prstGeom prst="roundRect">
            <a:avLst/>
          </a:prstGeom>
          <a:solidFill>
            <a:srgbClr val="B29BC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Benefits to people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24884" y="4845414"/>
            <a:ext cx="2830665" cy="1148712"/>
          </a:xfrm>
          <a:prstGeom prst="roundRect">
            <a:avLst/>
          </a:prstGeom>
          <a:noFill/>
          <a:ln w="76200">
            <a:solidFill>
              <a:srgbClr val="B29B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Wellhead protection</a:t>
            </a:r>
          </a:p>
        </p:txBody>
      </p:sp>
      <p:sp>
        <p:nvSpPr>
          <p:cNvPr id="23" name="Left Bracket 22"/>
          <p:cNvSpPr/>
          <p:nvPr/>
        </p:nvSpPr>
        <p:spPr>
          <a:xfrm>
            <a:off x="2608027" y="747423"/>
            <a:ext cx="278295" cy="3872285"/>
          </a:xfrm>
          <a:prstGeom prst="leftBracket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219198" y="1969272"/>
            <a:ext cx="1574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Primary outcomes of interest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219198" y="5153490"/>
            <a:ext cx="1574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Secondary outcome of interest</a:t>
            </a:r>
            <a:endParaRPr lang="en-US" dirty="0"/>
          </a:p>
        </p:txBody>
      </p:sp>
      <p:sp>
        <p:nvSpPr>
          <p:cNvPr id="27" name="Left Bracket 26"/>
          <p:cNvSpPr/>
          <p:nvPr/>
        </p:nvSpPr>
        <p:spPr>
          <a:xfrm>
            <a:off x="2608028" y="4835146"/>
            <a:ext cx="278296" cy="1158979"/>
          </a:xfrm>
          <a:prstGeom prst="leftBracket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00220" y="218997"/>
            <a:ext cx="3479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What this report captures: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727987" y="2109170"/>
            <a:ext cx="3110007" cy="923330"/>
          </a:xfrm>
          <a:prstGeom prst="round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Bird Species Richness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74694" y="3330074"/>
            <a:ext cx="5697593" cy="306189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982619" y="747422"/>
            <a:ext cx="5697593" cy="1301739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396609" y="218997"/>
            <a:ext cx="1212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Metrics:</a:t>
            </a:r>
          </a:p>
        </p:txBody>
      </p:sp>
    </p:spTree>
    <p:extLst>
      <p:ext uri="{BB962C8B-B14F-4D97-AF65-F5344CB8AC3E}">
        <p14:creationId xmlns:p14="http://schemas.microsoft.com/office/powerpoint/2010/main" val="3127585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2629</Words>
  <Application>Microsoft Office PowerPoint</Application>
  <PresentationFormat>Widescreen</PresentationFormat>
  <Paragraphs>375</Paragraphs>
  <Slides>30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OHF investments: Assessing a suite of benefits</vt:lpstr>
      <vt:lpstr>Our collaborators</vt:lpstr>
      <vt:lpstr>The purpose of this project is to assess outcomes of OHF investments (easement and fee) </vt:lpstr>
      <vt:lpstr>The purpose of this project is to assess outcomes of OHF investments (easement and fee) </vt:lpstr>
      <vt:lpstr>The purpose of this project is to assess outcomes of OHF investments (easement and fee) based on a suite of indicators recommended in: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Scoring the indicators</vt:lpstr>
      <vt:lpstr>Example: upland game bird habitat</vt:lpstr>
      <vt:lpstr>Analyses in our report:</vt:lpstr>
      <vt:lpstr>We used matching methods to compare OHF parcels to similar, non-OHF parcels</vt:lpstr>
      <vt:lpstr>OHF portfolio scored highly on many habitat metrics</vt:lpstr>
      <vt:lpstr>OHF portfolio scored lower on accessibility and risk metrics</vt:lpstr>
      <vt:lpstr>Multiple benefit scoring</vt:lpstr>
      <vt:lpstr>Multiple benefit scoring</vt:lpstr>
      <vt:lpstr>Added conservation value</vt:lpstr>
      <vt:lpstr>Added conservation value</vt:lpstr>
      <vt:lpstr>Added conservation value</vt:lpstr>
      <vt:lpstr>Future directions for data collection and management</vt:lpstr>
      <vt:lpstr>PowerPoint Presentation</vt:lpstr>
      <vt:lpstr>Summary</vt:lpstr>
      <vt:lpstr>Summary</vt:lpstr>
      <vt:lpstr>Summary</vt:lpstr>
      <vt:lpstr>Summary</vt:lpstr>
      <vt:lpstr>Questions? </vt:lpstr>
    </vt:vector>
  </TitlesOfParts>
  <Company>University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M Locke</dc:creator>
  <cp:lastModifiedBy>Ryan R Noe</cp:lastModifiedBy>
  <cp:revision>114</cp:revision>
  <dcterms:created xsi:type="dcterms:W3CDTF">2020-01-27T19:38:32Z</dcterms:created>
  <dcterms:modified xsi:type="dcterms:W3CDTF">2021-01-10T00:22:41Z</dcterms:modified>
</cp:coreProperties>
</file>