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14"/>
  </p:notesMasterIdLst>
  <p:handoutMasterIdLst>
    <p:handoutMasterId r:id="rId15"/>
  </p:handoutMasterIdLst>
  <p:sldIdLst>
    <p:sldId id="264" r:id="rId5"/>
    <p:sldId id="276" r:id="rId6"/>
    <p:sldId id="277" r:id="rId7"/>
    <p:sldId id="265" r:id="rId8"/>
    <p:sldId id="283" r:id="rId9"/>
    <p:sldId id="287" r:id="rId10"/>
    <p:sldId id="279" r:id="rId11"/>
    <p:sldId id="286" r:id="rId12"/>
    <p:sldId id="280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del, Jamison L (DNR)" initials="WJL(" lastIdx="12" clrIdx="0">
    <p:extLst>
      <p:ext uri="{19B8F6BF-5375-455C-9EA6-DF929625EA0E}">
        <p15:presenceInfo xmlns:p15="http://schemas.microsoft.com/office/powerpoint/2012/main" userId="S-1-5-21-1926791991-2342058966-2197791820-225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200"/>
    <a:srgbClr val="003865"/>
    <a:srgbClr val="78BE21"/>
    <a:srgbClr val="000000"/>
    <a:srgbClr val="E8E8E8"/>
    <a:srgbClr val="0D0D0D"/>
    <a:srgbClr val="B20738"/>
    <a:srgbClr val="00A3E2"/>
    <a:srgbClr val="2C2C2C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295" autoAdjust="0"/>
  </p:normalViewPr>
  <p:slideViewPr>
    <p:cSldViewPr snapToGrid="0">
      <p:cViewPr varScale="1">
        <p:scale>
          <a:sx n="71" d="100"/>
          <a:sy n="71" d="100"/>
        </p:scale>
        <p:origin x="72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Calibri" panose="020F0502020204030204" pitchFamily="34" charset="0"/>
              </a:rPr>
              <a:t>12/4/2020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3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6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35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396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6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4092602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r>
              <a:rPr lang="en-US" dirty="0" smtClean="0"/>
              <a:t> | Job Title</a:t>
            </a:r>
            <a:endParaRPr lang="en-US" dirty="0"/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8" descr="Minnesota Department of Natural Resources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114897" y="1246686"/>
            <a:ext cx="5962206" cy="181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, Imag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B91AA0-3BA7-4036-A3DA-317C6C4FFA29}" type="datetime1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tx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6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, Image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, Imag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, Image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Vertic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2139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3327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1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 Vertic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19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versed Logo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 txBox="1">
            <a:spLocks/>
          </p:cNvSpPr>
          <p:nvPr userDrawn="1"/>
        </p:nvSpPr>
        <p:spPr bwMode="ltGray">
          <a:xfrm>
            <a:off x="0" y="4092604"/>
            <a:ext cx="12192000" cy="1295182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itle 2"/>
          <p:cNvSpPr>
            <a:spLocks noGrp="1"/>
          </p:cNvSpPr>
          <p:nvPr>
            <p:ph type="ctrTitle" hasCustomPrompt="1"/>
          </p:nvPr>
        </p:nvSpPr>
        <p:spPr bwMode="black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r>
              <a:rPr lang="en-US" dirty="0" smtClean="0"/>
              <a:t> | Job Title</a:t>
            </a:r>
            <a:endParaRPr lang="en-US" dirty="0"/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8" descr="Minnesota Department of Natural Resources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114898" y="1246687"/>
            <a:ext cx="5962204" cy="18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Horizont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0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DC79626-CE5A-4834-975C-E7305BA2E281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2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2-Up Horizont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F519661-29C3-4FE0-9FC3-375A85A42C46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3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97855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73242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36052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74249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49636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47374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815FB38-58F3-410A-8DA4-4B706967601F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2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66E0EA-2D80-452F-9963-33FA7A36BC09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or Objects (10-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301038" y="1600201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 smtClean="0"/>
              <a:t>Click icon to add object</a:t>
            </a:r>
            <a:endParaRPr lang="en-US" dirty="0"/>
          </a:p>
        </p:txBody>
      </p:sp>
      <p:sp>
        <p:nvSpPr>
          <p:cNvPr id="35" name="Content Placeholder 4"/>
          <p:cNvSpPr>
            <a:spLocks noGrp="1"/>
          </p:cNvSpPr>
          <p:nvPr>
            <p:ph sz="half" idx="27" hasCustomPrompt="1"/>
          </p:nvPr>
        </p:nvSpPr>
        <p:spPr>
          <a:xfrm>
            <a:off x="2676908" y="1600200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 smtClean="0"/>
              <a:t>Click icon to add object</a:t>
            </a:r>
            <a:endParaRPr lang="en-US" dirty="0"/>
          </a:p>
        </p:txBody>
      </p:sp>
      <p:sp>
        <p:nvSpPr>
          <p:cNvPr id="36" name="Content Placeholder 5"/>
          <p:cNvSpPr>
            <a:spLocks noGrp="1"/>
          </p:cNvSpPr>
          <p:nvPr>
            <p:ph sz="half" idx="28" hasCustomPrompt="1"/>
          </p:nvPr>
        </p:nvSpPr>
        <p:spPr>
          <a:xfrm>
            <a:off x="5061185" y="1600202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 smtClean="0"/>
              <a:t>Click icon to add object</a:t>
            </a:r>
            <a:endParaRPr lang="en-US" dirty="0"/>
          </a:p>
        </p:txBody>
      </p:sp>
      <p:sp>
        <p:nvSpPr>
          <p:cNvPr id="38" name="Content Placeholder 6"/>
          <p:cNvSpPr>
            <a:spLocks noGrp="1"/>
          </p:cNvSpPr>
          <p:nvPr>
            <p:ph sz="half" idx="29" hasCustomPrompt="1"/>
          </p:nvPr>
        </p:nvSpPr>
        <p:spPr>
          <a:xfrm>
            <a:off x="7450666" y="1600200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 smtClean="0"/>
              <a:t>Click icon to add object</a:t>
            </a:r>
            <a:endParaRPr lang="en-US" dirty="0"/>
          </a:p>
        </p:txBody>
      </p:sp>
      <p:sp>
        <p:nvSpPr>
          <p:cNvPr id="39" name="Content Placeholder 7"/>
          <p:cNvSpPr>
            <a:spLocks noGrp="1"/>
          </p:cNvSpPr>
          <p:nvPr>
            <p:ph sz="half" idx="30" hasCustomPrompt="1"/>
          </p:nvPr>
        </p:nvSpPr>
        <p:spPr>
          <a:xfrm>
            <a:off x="9809451" y="1600199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 smtClean="0"/>
              <a:t>Click icon to add object</a:t>
            </a:r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sz="half" idx="31" hasCustomPrompt="1"/>
          </p:nvPr>
        </p:nvSpPr>
        <p:spPr>
          <a:xfrm>
            <a:off x="295833" y="4000500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 smtClean="0"/>
              <a:t>Click icon to add object</a:t>
            </a:r>
            <a:endParaRPr lang="en-US" dirty="0"/>
          </a:p>
        </p:txBody>
      </p:sp>
      <p:sp>
        <p:nvSpPr>
          <p:cNvPr id="16" name="Content Placeholder 9"/>
          <p:cNvSpPr>
            <a:spLocks noGrp="1"/>
          </p:cNvSpPr>
          <p:nvPr>
            <p:ph sz="half" idx="32" hasCustomPrompt="1"/>
          </p:nvPr>
        </p:nvSpPr>
        <p:spPr>
          <a:xfrm>
            <a:off x="2671704" y="4000499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 smtClean="0"/>
              <a:t>Click icon to add object</a:t>
            </a:r>
            <a:endParaRPr lang="en-US" dirty="0"/>
          </a:p>
        </p:txBody>
      </p:sp>
      <p:sp>
        <p:nvSpPr>
          <p:cNvPr id="17" name="Content Placeholder 10"/>
          <p:cNvSpPr>
            <a:spLocks noGrp="1"/>
          </p:cNvSpPr>
          <p:nvPr>
            <p:ph sz="half" idx="33" hasCustomPrompt="1"/>
          </p:nvPr>
        </p:nvSpPr>
        <p:spPr>
          <a:xfrm>
            <a:off x="5055980" y="4000501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 smtClean="0"/>
              <a:t>Click icon to add object</a:t>
            </a:r>
            <a:endParaRPr lang="en-US" dirty="0"/>
          </a:p>
        </p:txBody>
      </p:sp>
      <p:sp>
        <p:nvSpPr>
          <p:cNvPr id="18" name="Content Placeholder 11"/>
          <p:cNvSpPr>
            <a:spLocks noGrp="1"/>
          </p:cNvSpPr>
          <p:nvPr>
            <p:ph sz="half" idx="34" hasCustomPrompt="1"/>
          </p:nvPr>
        </p:nvSpPr>
        <p:spPr>
          <a:xfrm>
            <a:off x="7445462" y="4000499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 smtClean="0"/>
              <a:t>Click icon to add object</a:t>
            </a:r>
            <a:endParaRPr lang="en-US" dirty="0"/>
          </a:p>
        </p:txBody>
      </p:sp>
      <p:sp>
        <p:nvSpPr>
          <p:cNvPr id="19" name="Content Placeholder 12"/>
          <p:cNvSpPr>
            <a:spLocks noGrp="1"/>
          </p:cNvSpPr>
          <p:nvPr>
            <p:ph sz="half" idx="35" hasCustomPrompt="1"/>
          </p:nvPr>
        </p:nvSpPr>
        <p:spPr>
          <a:xfrm>
            <a:off x="9804246" y="4000498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 smtClean="0"/>
              <a:t>Click icon to add object</a:t>
            </a:r>
            <a:endParaRPr lang="en-US" dirty="0"/>
          </a:p>
        </p:txBody>
      </p:sp>
      <p:sp>
        <p:nvSpPr>
          <p:cNvPr id="20" name="Date Placeholder 13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1815FB38-58F3-410A-8DA4-4B706967601F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21" name="Footer Placeholder 1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22" name="Slide Number Placeholder 1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Rectangle 16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773375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Blue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Rectangle 2"/>
          <p:cNvSpPr txBox="1">
            <a:spLocks/>
          </p:cNvSpPr>
          <p:nvPr userDrawn="1"/>
        </p:nvSpPr>
        <p:spPr bwMode="black">
          <a:xfrm>
            <a:off x="-1" y="5638800"/>
            <a:ext cx="12192000" cy="1219200"/>
          </a:xfrm>
          <a:prstGeom prst="rect">
            <a:avLst/>
          </a:prstGeom>
          <a:solidFill>
            <a:srgbClr val="003865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Dark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Rectangle 2"/>
          <p:cNvSpPr txBox="1">
            <a:spLocks/>
          </p:cNvSpPr>
          <p:nvPr userDrawn="1"/>
        </p:nvSpPr>
        <p:spPr bwMode="black">
          <a:xfrm>
            <a:off x="-1" y="5638801"/>
            <a:ext cx="12192000" cy="1219200"/>
          </a:xfrm>
          <a:prstGeom prst="rect">
            <a:avLst/>
          </a:prstGeom>
          <a:solidFill>
            <a:srgbClr val="0D0D0D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Green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Rectangle 2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78BE21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/>
          </p:cNvSpPr>
          <p:nvPr userDrawn="1"/>
        </p:nvSpPr>
        <p:spPr bwMode="black">
          <a:xfrm>
            <a:off x="0" y="3477837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3477837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041204"/>
            <a:ext cx="10515600" cy="109712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r>
              <a:rPr lang="en-US" dirty="0" smtClean="0"/>
              <a:t> | Job Title</a:t>
            </a:r>
            <a:endParaRPr lang="en-US" dirty="0"/>
          </a:p>
        </p:txBody>
      </p:sp>
      <p:pic>
        <p:nvPicPr>
          <p:cNvPr id="10" name="Picture 5" descr="Minnesota Department of Natural Resources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7806" y="5762861"/>
            <a:ext cx="3234329" cy="982083"/>
          </a:xfrm>
          <a:prstGeom prst="rect">
            <a:avLst/>
          </a:prstGeom>
        </p:spPr>
      </p:pic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5766153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338073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Light Gray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Rectangle 2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E8E8E8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9767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Horizont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Vertic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72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Horizont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3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Vertic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38200" y="1365203"/>
            <a:ext cx="10515600" cy="15671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510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Horizont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Vertic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Blue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1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45720" rIns="4572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able Placeholder 3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, Tablet, Phon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/>
          <a:stretch/>
        </p:blipFill>
        <p:spPr bwMode="gray">
          <a:xfrm>
            <a:off x="513807" y="300788"/>
            <a:ext cx="11412844" cy="6506515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3"/>
            <a:ext cx="6298572" cy="336913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393577" y="3413074"/>
            <a:ext cx="1848970" cy="2458337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968188" y="4352926"/>
            <a:ext cx="894231" cy="1570503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950"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6FB33B-BCEE-4E25-B97B-A564B0E1024B}" type="datetime1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tx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6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Dark Background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Blue Title,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White Title, Blue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Blue Circl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6304108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Multiple Circl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7289728" y="901318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054753" y="398666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679058" y="3827626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ox, Photo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 txBox="1">
            <a:spLocks/>
          </p:cNvSpPr>
          <p:nvPr userDrawn="1"/>
        </p:nvSpPr>
        <p:spPr bwMode="black">
          <a:xfrm>
            <a:off x="0" y="4188561"/>
            <a:ext cx="12192000" cy="119922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188564"/>
            <a:ext cx="11658600" cy="1199223"/>
          </a:xfrm>
          <a:noFill/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644884"/>
            <a:ext cx="10515600" cy="711464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r>
              <a:rPr lang="en-US" dirty="0" smtClean="0"/>
              <a:t> | Job Title</a:t>
            </a:r>
            <a:endParaRPr lang="en-US" dirty="0"/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8" descr="Minnesota Department of Natural Resources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176621" y="389235"/>
            <a:ext cx="3234329" cy="982083"/>
          </a:xfrm>
          <a:prstGeom prst="rect">
            <a:avLst/>
          </a:prstGeom>
        </p:spPr>
      </p:pic>
      <p:sp>
        <p:nvSpPr>
          <p:cNvPr id="11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(Light Gray Background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 txBox="1">
            <a:spLocks/>
          </p:cNvSpPr>
          <p:nvPr userDrawn="1"/>
        </p:nvSpPr>
        <p:spPr bwMode="black">
          <a:xfrm>
            <a:off x="0" y="1389684"/>
            <a:ext cx="12192000" cy="1340989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389685"/>
            <a:ext cx="11658600" cy="1340989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66A75E6-E45B-4C5D-981E-7C8ED0C72F5D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Here | mn.gov/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Image Background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1651380"/>
            <a:ext cx="12192000" cy="1733266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651380"/>
            <a:ext cx="11658600" cy="1733266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Optional Tagline Goes Here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tx2"/>
                </a:solidFill>
              </a:rPr>
              <a:t>mn.gov/</a:t>
            </a:r>
            <a:r>
              <a:rPr lang="en-US" dirty="0" err="1" smtClean="0">
                <a:solidFill>
                  <a:schemeClr val="tx2"/>
                </a:solidFill>
              </a:rPr>
              <a:t>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6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Minnesota Department of Natural Resources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76621" y="360954"/>
            <a:ext cx="3234329" cy="9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innesota Department of Natural Resources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83" y="350191"/>
            <a:ext cx="3272835" cy="99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594624"/>
            <a:ext cx="10515600" cy="4582339"/>
          </a:xfrm>
          <a:noFill/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24D5D47-1752-4D84-8BFB-C2F71A34C932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198DD1-C477-482D-A126-3FBDD1778E48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38200" y="1335281"/>
            <a:ext cx="10515600" cy="4841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335281"/>
            <a:ext cx="10515600" cy="4841683"/>
          </a:xfrm>
          <a:noFill/>
        </p:spPr>
        <p:txBody>
          <a:bodyPr lIns="182880" tIns="301752" rIns="18288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38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 lIns="182880" tIns="182880" rIns="18288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72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 lIns="182880" tIns="182880" rIns="18288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/>
            </a:lvl1pPr>
          </a:lstStyle>
          <a:p>
            <a:r>
              <a:rPr lang="en-US" dirty="0" smtClean="0"/>
              <a:t>12/8/20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12/4/2020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88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80" r:id="rId10"/>
    <p:sldLayoutId id="2147483773" r:id="rId11"/>
    <p:sldLayoutId id="2147483800" r:id="rId12"/>
    <p:sldLayoutId id="2147483688" r:id="rId13"/>
    <p:sldLayoutId id="2147483826" r:id="rId14"/>
    <p:sldLayoutId id="2147483801" r:id="rId15"/>
    <p:sldLayoutId id="2147483802" r:id="rId16"/>
    <p:sldLayoutId id="2147483803" r:id="rId17"/>
    <p:sldLayoutId id="2147483744" r:id="rId18"/>
    <p:sldLayoutId id="2147483793" r:id="rId19"/>
    <p:sldLayoutId id="2147483767" r:id="rId20"/>
    <p:sldLayoutId id="2147483771" r:id="rId21"/>
    <p:sldLayoutId id="2147483772" r:id="rId22"/>
    <p:sldLayoutId id="2147483820" r:id="rId23"/>
    <p:sldLayoutId id="2147483769" r:id="rId24"/>
    <p:sldLayoutId id="2147483770" r:id="rId25"/>
    <p:sldLayoutId id="2147483829" r:id="rId26"/>
    <p:sldLayoutId id="2147483732" r:id="rId27"/>
    <p:sldLayoutId id="2147483794" r:id="rId28"/>
    <p:sldLayoutId id="2147483733" r:id="rId29"/>
    <p:sldLayoutId id="2147483821" r:id="rId30"/>
    <p:sldLayoutId id="2147483805" r:id="rId31"/>
    <p:sldLayoutId id="2147483806" r:id="rId32"/>
    <p:sldLayoutId id="2147483822" r:id="rId33"/>
    <p:sldLayoutId id="2147483750" r:id="rId34"/>
    <p:sldLayoutId id="2147483765" r:id="rId35"/>
    <p:sldLayoutId id="2147483823" r:id="rId36"/>
    <p:sldLayoutId id="2147483809" r:id="rId37"/>
    <p:sldLayoutId id="2147483808" r:id="rId38"/>
    <p:sldLayoutId id="2147483824" r:id="rId39"/>
    <p:sldLayoutId id="2147483781" r:id="rId40"/>
    <p:sldLayoutId id="2147483825" r:id="rId41"/>
    <p:sldLayoutId id="2147483807" r:id="rId42"/>
    <p:sldLayoutId id="2147483819" r:id="rId43"/>
    <p:sldLayoutId id="2147483738" r:id="rId44"/>
    <p:sldLayoutId id="2147483739" r:id="rId45"/>
    <p:sldLayoutId id="2147483754" r:id="rId46"/>
    <p:sldLayoutId id="2147483755" r:id="rId47"/>
    <p:sldLayoutId id="2147483759" r:id="rId48"/>
    <p:sldLayoutId id="2147483753" r:id="rId49"/>
    <p:sldLayoutId id="2147483763" r:id="rId50"/>
    <p:sldLayoutId id="2147483762" r:id="rId51"/>
    <p:sldLayoutId id="2147483797" r:id="rId52"/>
    <p:sldLayoutId id="2147483827" r:id="rId5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DNR &amp; Partner Coordination on OHF Projects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838200" y="5041204"/>
            <a:ext cx="10515600" cy="1279586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800" b="1" dirty="0" smtClean="0"/>
              <a:t>Lessard-Sams Outdoor Heritage Council | December 8, 2020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300" dirty="0"/>
              <a:t>Pat Rivers, </a:t>
            </a:r>
            <a:r>
              <a:rPr lang="en-US" sz="3300" dirty="0" smtClean="0"/>
              <a:t>Fish and Wildlife Deputy </a:t>
            </a:r>
            <a:r>
              <a:rPr lang="en-US" sz="3300" dirty="0"/>
              <a:t>D</a:t>
            </a:r>
            <a:r>
              <a:rPr lang="en-US" sz="3300" dirty="0" smtClean="0"/>
              <a:t>irector</a:t>
            </a:r>
            <a:endParaRPr lang="en-US" sz="33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300" dirty="0"/>
              <a:t>Joe Stangel, </a:t>
            </a:r>
            <a:r>
              <a:rPr lang="en-US" sz="3300" dirty="0" smtClean="0"/>
              <a:t>Assistant Regional </a:t>
            </a:r>
            <a:r>
              <a:rPr lang="en-US" sz="3300" dirty="0"/>
              <a:t>W</a:t>
            </a:r>
            <a:r>
              <a:rPr lang="en-US" sz="3300" dirty="0" smtClean="0"/>
              <a:t>ildlife Manager</a:t>
            </a:r>
            <a:endParaRPr lang="en-US" sz="33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300" dirty="0"/>
              <a:t>Bill Schuna, </a:t>
            </a:r>
            <a:r>
              <a:rPr lang="en-US" sz="3300" dirty="0" smtClean="0"/>
              <a:t>Area </a:t>
            </a:r>
            <a:r>
              <a:rPr lang="en-US" sz="3300" dirty="0"/>
              <a:t>W</a:t>
            </a:r>
            <a:r>
              <a:rPr lang="en-US" sz="3300" dirty="0" smtClean="0"/>
              <a:t>ildlife Supervisor </a:t>
            </a:r>
            <a:endParaRPr lang="en-US" sz="3300" dirty="0"/>
          </a:p>
        </p:txBody>
      </p:sp>
      <p:pic>
        <p:nvPicPr>
          <p:cNvPr id="10" name="Picture 5" descr="Minnesota Department of Natural Resources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7806" y="5762861"/>
            <a:ext cx="3234329" cy="982083"/>
          </a:xfrm>
          <a:prstGeom prst="rect">
            <a:avLst/>
          </a:prstGeom>
        </p:spPr>
      </p:pic>
      <p:pic>
        <p:nvPicPr>
          <p:cNvPr id="4" name="Picture Placeholder 3" descr="volunteers and staff posing for habitat project " title="habitat work volunteers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r="88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690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&amp;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003865"/>
                </a:solidFill>
              </a:rPr>
              <a:t>Purpose:</a:t>
            </a:r>
            <a:endParaRPr lang="en-US" sz="2600" b="1" dirty="0">
              <a:solidFill>
                <a:srgbClr val="003865"/>
              </a:solidFill>
            </a:endParaRPr>
          </a:p>
          <a:p>
            <a:r>
              <a:rPr lang="en-US" dirty="0" smtClean="0"/>
              <a:t>Request from Council staff following Aug./Sept. hearings</a:t>
            </a:r>
          </a:p>
          <a:p>
            <a:r>
              <a:rPr lang="en-US" dirty="0" smtClean="0"/>
              <a:t>How DNR and partners coordinate on proposals and projects:</a:t>
            </a:r>
          </a:p>
          <a:p>
            <a:pPr lvl="1"/>
            <a:r>
              <a:rPr lang="en-US" dirty="0" smtClean="0"/>
              <a:t>Primarily, acquisition (fee and easement) </a:t>
            </a:r>
          </a:p>
          <a:p>
            <a:pPr lvl="1"/>
            <a:r>
              <a:rPr lang="en-US" dirty="0" smtClean="0"/>
              <a:t>Secondarily, restoration and enhancement</a:t>
            </a:r>
          </a:p>
          <a:p>
            <a:r>
              <a:rPr lang="en-US" dirty="0" smtClean="0"/>
              <a:t>Partners consulted ahead of time on this presentation</a:t>
            </a:r>
          </a:p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fontAlgn="ctr">
              <a:buNone/>
            </a:pPr>
            <a:r>
              <a:rPr lang="en-US" sz="2400" b="1" dirty="0" smtClean="0">
                <a:solidFill>
                  <a:srgbClr val="003865"/>
                </a:solidFill>
              </a:rPr>
              <a:t>Agenda:</a:t>
            </a:r>
            <a:endParaRPr lang="en-US" sz="2400" b="1" dirty="0">
              <a:solidFill>
                <a:srgbClr val="003865"/>
              </a:solidFill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dirty="0"/>
              <a:t>Key messages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Plans and partners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Coordination overview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Project examples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Key messages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There is too much work to do alone; many needs remain unmet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We need everyone’s respective strengths, and collaboration yields better outcomes (and it’s fun!)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Depending on program/project, DNR can offer holistic coordination or “lead from behind,” and NGOs serve their missions – all in service of OHF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Partners often represent specific: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dirty="0"/>
              <a:t>User/interest groups, relationships, capacity 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dirty="0"/>
              <a:t>Watersheds, species, eco-regions, local conservation implementation, habitat types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Requirements are met consistently – e.g., county approval, state process, landowner rights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Collaboration reflects intent of Council formation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12/8/20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9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Strategic planning</a:t>
            </a:r>
            <a:endParaRPr lang="en-US" dirty="0"/>
          </a:p>
        </p:txBody>
      </p:sp>
      <p:pic>
        <p:nvPicPr>
          <p:cNvPr id="4" name="Picture 3" descr="deer plan title page" title="deer plan title p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70" y="1367676"/>
            <a:ext cx="2175225" cy="2743200"/>
          </a:xfrm>
          <a:prstGeom prst="rect">
            <a:avLst/>
          </a:prstGeom>
        </p:spPr>
      </p:pic>
      <p:pic>
        <p:nvPicPr>
          <p:cNvPr id="13" name="Picture 12" descr="conservation and preservation plan title page" title="conservation and preservation plan title p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635" y="1410023"/>
            <a:ext cx="2001858" cy="2594352"/>
          </a:xfrm>
          <a:prstGeom prst="rect">
            <a:avLst/>
          </a:prstGeom>
        </p:spPr>
      </p:pic>
      <p:pic>
        <p:nvPicPr>
          <p:cNvPr id="15" name="Picture 14" descr="fish habitat plan title page" title="fish habitat plan title p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727" y="1410023"/>
            <a:ext cx="3357393" cy="2594352"/>
          </a:xfrm>
          <a:prstGeom prst="rect">
            <a:avLst/>
          </a:prstGeom>
        </p:spPr>
      </p:pic>
      <p:pic>
        <p:nvPicPr>
          <p:cNvPr id="12" name="Picture 11" descr="pheasant plan title page" title="pheasant plan title p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70" y="4154799"/>
            <a:ext cx="1702225" cy="2206055"/>
          </a:xfrm>
          <a:prstGeom prst="rect">
            <a:avLst/>
          </a:prstGeom>
        </p:spPr>
      </p:pic>
      <p:pic>
        <p:nvPicPr>
          <p:cNvPr id="11" name="Picture 10" descr="duck plan title page" title="duck plan title p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171" y="4154799"/>
            <a:ext cx="1658764" cy="2206055"/>
          </a:xfrm>
          <a:prstGeom prst="rect">
            <a:avLst/>
          </a:prstGeom>
        </p:spPr>
      </p:pic>
      <p:pic>
        <p:nvPicPr>
          <p:cNvPr id="3" name="Picture 2" descr="WMA acquisition plan title page" title="WMA acquisition plan title page"/>
          <p:cNvPicPr>
            <a:picLocks noChangeAspect="1"/>
          </p:cNvPicPr>
          <p:nvPr/>
        </p:nvPicPr>
        <p:blipFill rotWithShape="1">
          <a:blip r:embed="rId8"/>
          <a:srcRect l="11746" b="62645"/>
          <a:stretch/>
        </p:blipFill>
        <p:spPr>
          <a:xfrm>
            <a:off x="3540224" y="4154798"/>
            <a:ext cx="2342094" cy="1240161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5" name="Picture 4" descr="AMA acquisition title page" title="AMA acquisition title page"/>
          <p:cNvPicPr>
            <a:picLocks noChangeAspect="1"/>
          </p:cNvPicPr>
          <p:nvPr/>
        </p:nvPicPr>
        <p:blipFill rotWithShape="1">
          <a:blip r:embed="rId9"/>
          <a:srcRect l="11806" t="-1" r="8297" b="66867"/>
          <a:stretch/>
        </p:blipFill>
        <p:spPr>
          <a:xfrm>
            <a:off x="3540224" y="5513730"/>
            <a:ext cx="2342094" cy="122235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0" name="Picture 9" descr="prairie conservation plan title page" title="prairie conservation plan title p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3081" y="4108305"/>
            <a:ext cx="2058054" cy="2668659"/>
          </a:xfrm>
          <a:prstGeom prst="rect">
            <a:avLst/>
          </a:prstGeom>
        </p:spPr>
      </p:pic>
      <p:pic>
        <p:nvPicPr>
          <p:cNvPr id="42" name="Picture 2" descr="jigsaw image" title="jigsaw imag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2" r="19903" b="242"/>
          <a:stretch/>
        </p:blipFill>
        <p:spPr bwMode="auto">
          <a:xfrm>
            <a:off x="8161899" y="1597938"/>
            <a:ext cx="4021392" cy="502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0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U logo" title="TU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60" y="201062"/>
            <a:ext cx="96980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PL logo" title="TPL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t="3042" r="6640" b="4119"/>
          <a:stretch/>
        </p:blipFill>
        <p:spPr bwMode="auto">
          <a:xfrm>
            <a:off x="3235637" y="201062"/>
            <a:ext cx="55642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U logo" title="DU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383" y="1714670"/>
            <a:ext cx="1664208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MDHA logo" title="MDHA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 b="15122"/>
          <a:stretch/>
        </p:blipFill>
        <p:spPr bwMode="auto">
          <a:xfrm>
            <a:off x="351527" y="1714670"/>
            <a:ext cx="164790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NWTF logo" title="NWTF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20150" r="21727" b="13047"/>
          <a:stretch/>
        </p:blipFill>
        <p:spPr bwMode="auto">
          <a:xfrm>
            <a:off x="5025539" y="4351355"/>
            <a:ext cx="1711428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TNC logo" title="TNC log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6945" r="11889" b="15000"/>
          <a:stretch/>
        </p:blipFill>
        <p:spPr bwMode="auto">
          <a:xfrm>
            <a:off x="959635" y="3267226"/>
            <a:ext cx="2576197" cy="81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RGS logo" title="RGS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40" y="201062"/>
            <a:ext cx="164359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MSGS logo" title="MSGS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93" y="201062"/>
            <a:ext cx="119639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F logo" title="PF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92" y="2651287"/>
            <a:ext cx="935389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PCS logo" title="MPCS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48" y="1714670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Fox Lake logo" title="Fox Lake logo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1543" y="3202787"/>
            <a:ext cx="1168050" cy="1188720"/>
          </a:xfrm>
          <a:prstGeom prst="rect">
            <a:avLst/>
          </a:prstGeom>
        </p:spPr>
      </p:pic>
      <p:pic>
        <p:nvPicPr>
          <p:cNvPr id="2" name="Picture 1" descr="NWLT logo" title="NWLT logo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12" y="1139137"/>
            <a:ext cx="861821" cy="1169893"/>
          </a:xfrm>
          <a:prstGeom prst="rect">
            <a:avLst/>
          </a:prstGeom>
        </p:spPr>
      </p:pic>
      <p:pic>
        <p:nvPicPr>
          <p:cNvPr id="6" name="Picture 2" descr="DNR logo" title="DNR 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2" y="4285195"/>
            <a:ext cx="3747621" cy="68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CF logo" title="CF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48" y="5171944"/>
            <a:ext cx="3812426" cy="49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31513" y="5973577"/>
            <a:ext cx="4964674" cy="54768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57200"/>
                </a:solidFill>
              </a:rPr>
              <a:t>… and many other partners</a:t>
            </a:r>
            <a:endParaRPr lang="en-US" b="1" dirty="0">
              <a:solidFill>
                <a:srgbClr val="E57200"/>
              </a:solidFill>
            </a:endParaRPr>
          </a:p>
        </p:txBody>
      </p:sp>
      <p:pic>
        <p:nvPicPr>
          <p:cNvPr id="6146" name="Picture 2" descr="jigsaw puzzle image" title="jigsaw puzzle image"/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" r="14373" b="242"/>
          <a:stretch/>
        </p:blipFill>
        <p:spPr bwMode="auto">
          <a:xfrm>
            <a:off x="7294563" y="547688"/>
            <a:ext cx="4897437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583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3. Coordination overview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5126851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400" b="1" dirty="0" smtClean="0">
                <a:solidFill>
                  <a:srgbClr val="003865"/>
                </a:solidFill>
              </a:rPr>
              <a:t>Acquisition projects:</a:t>
            </a:r>
          </a:p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n-US" sz="1800" dirty="0" smtClean="0"/>
              <a:t>Projects identified via landowner/partner/DNR area coordination</a:t>
            </a:r>
          </a:p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n-US" sz="1800" dirty="0" smtClean="0"/>
              <a:t>Area/partner(s) evaluate project merits</a:t>
            </a:r>
          </a:p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n-US" sz="1800" dirty="0" smtClean="0"/>
              <a:t>Desirable projects advance to regional evaluation</a:t>
            </a:r>
          </a:p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n-US" sz="1800" dirty="0"/>
              <a:t>Statewide program staff collate </a:t>
            </a:r>
            <a:r>
              <a:rPr lang="en-US" sz="1800" dirty="0" smtClean="0"/>
              <a:t>ranked projects per planning section</a:t>
            </a:r>
          </a:p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n-US" sz="1800" dirty="0" smtClean="0"/>
              <a:t>Spring meeting to allocate projects</a:t>
            </a:r>
          </a:p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n-US" sz="1800" dirty="0" smtClean="0"/>
              <a:t>Partners/DNR submit proposals with preferred parcels</a:t>
            </a:r>
          </a:p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n-US" sz="1800" dirty="0" smtClean="0"/>
              <a:t>Post-funding recommendation, partners/DNR revise parcels</a:t>
            </a:r>
          </a:p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n-US" sz="1800" dirty="0" smtClean="0"/>
              <a:t>Ongoing formal/informal project coordination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5126851"/>
          </a:xfrm>
        </p:spPr>
        <p:txBody>
          <a:bodyPr>
            <a:normAutofit/>
          </a:bodyPr>
          <a:lstStyle/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400" b="1" dirty="0" smtClean="0">
                <a:solidFill>
                  <a:srgbClr val="003865"/>
                </a:solidFill>
              </a:rPr>
              <a:t>Restoration/enhancement projects:</a:t>
            </a:r>
          </a:p>
          <a:p>
            <a:pPr marL="0" lv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800" b="1" dirty="0" smtClean="0"/>
              <a:t>On WMAs and AMAs: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800" dirty="0"/>
              <a:t>Areas submit projects through DNR’s WMA/AMA habitat management system (partner coordination as needed/indicated)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800" dirty="0"/>
              <a:t>Statewide program staff collate projects into respective proposals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800" dirty="0"/>
              <a:t>Partner/DNR collaboration on project implementation based on land administration, equipment, habitat/species focus, community/volunteer </a:t>
            </a:r>
            <a:r>
              <a:rPr lang="en-US" sz="1800" dirty="0" smtClean="0"/>
              <a:t>leverage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800" b="1" dirty="0" smtClean="0"/>
              <a:t>On partner-led projects, DNR assumes various roles: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800" dirty="0"/>
              <a:t>Technical expertise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800" dirty="0"/>
              <a:t>Permitting guidance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800" dirty="0"/>
              <a:t>Assistance </a:t>
            </a:r>
            <a:r>
              <a:rPr lang="en-US" sz="1800" dirty="0" smtClean="0"/>
              <a:t>with grant writing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3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Project examples – acquisition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30066" y="1351584"/>
            <a:ext cx="253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Sanborn Lake WMA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Le Sueur County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4" name="Straight Arrow Connector 3" descr="arrow to map" title="arrow to map"/>
          <p:cNvCxnSpPr/>
          <p:nvPr/>
        </p:nvCxnSpPr>
        <p:spPr>
          <a:xfrm>
            <a:off x="4814104" y="2034539"/>
            <a:ext cx="2443946" cy="0"/>
          </a:xfrm>
          <a:prstGeom prst="straightConnector1">
            <a:avLst/>
          </a:prstGeom>
          <a:ln w="38100">
            <a:solidFill>
              <a:srgbClr val="E572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anborn lake wma map" title="sanborn lake wma map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5"/>
          <a:stretch/>
        </p:blipFill>
        <p:spPr>
          <a:xfrm>
            <a:off x="57150" y="1485900"/>
            <a:ext cx="4756954" cy="5372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21797" y="1485899"/>
            <a:ext cx="253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Lake Maria WMA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Murray County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8" name="Straight Arrow Connector 7" descr="arrow to map" title="arrow to map"/>
          <p:cNvCxnSpPr/>
          <p:nvPr/>
        </p:nvCxnSpPr>
        <p:spPr>
          <a:xfrm>
            <a:off x="9898380" y="1385874"/>
            <a:ext cx="0" cy="780646"/>
          </a:xfrm>
          <a:prstGeom prst="straightConnector1">
            <a:avLst/>
          </a:prstGeom>
          <a:ln w="38100">
            <a:solidFill>
              <a:srgbClr val="E57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 descr="lake maria WMA map" title="lake maria WMA map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603339"/>
              </p:ext>
            </p:extLst>
          </p:nvPr>
        </p:nvGraphicFramePr>
        <p:xfrm>
          <a:off x="4709838" y="2133476"/>
          <a:ext cx="7245942" cy="4687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Acrobat Document" r:id="rId4" imgW="9326880" imgH="6034757" progId="Acrobat.Document.DC">
                  <p:embed/>
                </p:oleObj>
              </mc:Choice>
              <mc:Fallback>
                <p:oleObj name="Acrobat Document" r:id="rId4" imgW="9326880" imgH="6034757" progId="Acrobat.Document.DC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09838" y="2133476"/>
                        <a:ext cx="7245942" cy="4687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003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Project examples – restoration/enhancement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1343867"/>
            <a:ext cx="4671998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900" b="1" dirty="0" err="1">
                <a:solidFill>
                  <a:srgbClr val="003865"/>
                </a:solidFill>
              </a:rPr>
              <a:t>Willowsippi</a:t>
            </a:r>
            <a:r>
              <a:rPr lang="en-US" sz="1900" b="1" dirty="0">
                <a:solidFill>
                  <a:srgbClr val="003865"/>
                </a:solidFill>
              </a:rPr>
              <a:t> WMA, Aitkin </a:t>
            </a:r>
            <a:r>
              <a:rPr lang="en-US" sz="1900" b="1" dirty="0" smtClean="0">
                <a:solidFill>
                  <a:srgbClr val="003865"/>
                </a:solidFill>
              </a:rPr>
              <a:t>County</a:t>
            </a:r>
            <a:endParaRPr lang="en-US" sz="19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9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With MN Sharp-tailed Grouse Society/Pheasants Forever, opening</a:t>
            </a:r>
            <a:r>
              <a:rPr lang="en-US" sz="19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 </a:t>
            </a:r>
            <a:r>
              <a:rPr lang="en-US" sz="19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19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sharp-tailed grouse </a:t>
            </a:r>
            <a:r>
              <a:rPr lang="en-US" sz="1900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lek</a:t>
            </a:r>
            <a:r>
              <a:rPr lang="en-US" sz="19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nesting. 300 </a:t>
            </a:r>
            <a:r>
              <a:rPr lang="en-US" sz="19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acre acquisition </a:t>
            </a:r>
            <a:r>
              <a:rPr lang="en-US" sz="19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19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 removal, brush mowing, firebreaks, fence </a:t>
            </a:r>
            <a:r>
              <a:rPr lang="en-US" sz="19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removal followed with prescribed burn and diversity seeding planned. Future volunteer work will leverage CPL. </a:t>
            </a:r>
            <a:endParaRPr lang="en-US" sz="19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willowsippi WMA before photo" title="willowsippi WMA before photo"/>
          <p:cNvPicPr>
            <a:picLocks noChangeAspect="1"/>
          </p:cNvPicPr>
          <p:nvPr/>
        </p:nvPicPr>
        <p:blipFill rotWithShape="1">
          <a:blip r:embed="rId3"/>
          <a:srcRect l="24248" r="25704"/>
          <a:stretch/>
        </p:blipFill>
        <p:spPr>
          <a:xfrm>
            <a:off x="360881" y="4110744"/>
            <a:ext cx="1771651" cy="2572367"/>
          </a:xfrm>
          <a:prstGeom prst="rect">
            <a:avLst/>
          </a:prstGeom>
        </p:spPr>
      </p:pic>
      <p:pic>
        <p:nvPicPr>
          <p:cNvPr id="12" name="Picture 11" descr="willowsippi WMA after photo" title="willowsippi WMA after photo"/>
          <p:cNvPicPr>
            <a:picLocks noChangeAspect="1"/>
          </p:cNvPicPr>
          <p:nvPr/>
        </p:nvPicPr>
        <p:blipFill rotWithShape="1">
          <a:blip r:embed="rId4"/>
          <a:srcRect l="31501" r="18128"/>
          <a:stretch/>
        </p:blipFill>
        <p:spPr>
          <a:xfrm>
            <a:off x="2132532" y="4110745"/>
            <a:ext cx="1783080" cy="2572367"/>
          </a:xfrm>
          <a:prstGeom prst="rect">
            <a:avLst/>
          </a:prstGeom>
        </p:spPr>
      </p:pic>
      <p:cxnSp>
        <p:nvCxnSpPr>
          <p:cNvPr id="22" name="Straight Connector 21" descr="line between text" title="line between text"/>
          <p:cNvCxnSpPr/>
          <p:nvPr/>
        </p:nvCxnSpPr>
        <p:spPr>
          <a:xfrm>
            <a:off x="4546739" y="1445467"/>
            <a:ext cx="0" cy="5280453"/>
          </a:xfrm>
          <a:prstGeom prst="line">
            <a:avLst/>
          </a:prstGeom>
          <a:ln w="38100">
            <a:solidFill>
              <a:srgbClr val="E57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790285" y="1343867"/>
            <a:ext cx="405451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 smtClean="0">
                <a:solidFill>
                  <a:srgbClr val="003865"/>
                </a:solidFill>
              </a:rPr>
              <a:t>St. Louis River Restoration Initiative</a:t>
            </a:r>
          </a:p>
          <a:p>
            <a:r>
              <a:rPr lang="en-US" sz="19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US" sz="1900" dirty="0" smtClean="0"/>
              <a:t>ith MN </a:t>
            </a:r>
            <a:r>
              <a:rPr lang="en-US" sz="1900" dirty="0"/>
              <a:t>Land </a:t>
            </a:r>
            <a:r>
              <a:rPr lang="en-US" sz="1900" dirty="0" smtClean="0"/>
              <a:t>Trust,</a:t>
            </a:r>
            <a:r>
              <a:rPr lang="en-US" sz="1900" dirty="0"/>
              <a:t> </a:t>
            </a:r>
            <a:r>
              <a:rPr lang="en-US" sz="1900" dirty="0" smtClean="0"/>
              <a:t>restoring </a:t>
            </a:r>
            <a:r>
              <a:rPr lang="en-US" sz="1900" dirty="0"/>
              <a:t>29 acres of biologically productive sheltered bay habitat at Radio Tower Bay </a:t>
            </a:r>
            <a:r>
              <a:rPr lang="en-US" sz="1900" dirty="0" smtClean="0"/>
              <a:t>(impaired </a:t>
            </a:r>
            <a:r>
              <a:rPr lang="en-US" sz="1900" dirty="0"/>
              <a:t>by legacy milling wood waste</a:t>
            </a:r>
            <a:r>
              <a:rPr lang="en-US" sz="1900" dirty="0" smtClean="0"/>
              <a:t>) </a:t>
            </a:r>
            <a:r>
              <a:rPr lang="en-US" sz="1900" dirty="0"/>
              <a:t>and restoring 1,000 feet of hardened shoreline at Chambers Grove while creating 10 acres of valuable Lake Sturgeon spawning habitat. </a:t>
            </a:r>
          </a:p>
        </p:txBody>
      </p:sp>
      <p:pic>
        <p:nvPicPr>
          <p:cNvPr id="3" name="Picture 2" descr="chambers grove before photo" title="chambers grove before photo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99"/>
          <a:stretch/>
        </p:blipFill>
        <p:spPr>
          <a:xfrm>
            <a:off x="5109564" y="4439885"/>
            <a:ext cx="3415361" cy="1915194"/>
          </a:xfrm>
          <a:prstGeom prst="rect">
            <a:avLst/>
          </a:prstGeom>
        </p:spPr>
      </p:pic>
      <p:pic>
        <p:nvPicPr>
          <p:cNvPr id="13" name="Picture 12" descr="chambers grove after photo" title="chambers grove after photo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0"/>
          <a:stretch/>
        </p:blipFill>
        <p:spPr>
          <a:xfrm>
            <a:off x="8524925" y="4439885"/>
            <a:ext cx="3407995" cy="1918460"/>
          </a:xfrm>
          <a:prstGeom prst="rect">
            <a:avLst/>
          </a:prstGeom>
        </p:spPr>
      </p:pic>
      <p:grpSp>
        <p:nvGrpSpPr>
          <p:cNvPr id="4" name="Group 3" descr="line between text" title="line between text"/>
          <p:cNvGrpSpPr/>
          <p:nvPr/>
        </p:nvGrpSpPr>
        <p:grpSpPr>
          <a:xfrm>
            <a:off x="9088344" y="1445467"/>
            <a:ext cx="2869628" cy="2299815"/>
            <a:chOff x="9063292" y="1445467"/>
            <a:chExt cx="2869628" cy="158348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9063292" y="1445467"/>
              <a:ext cx="0" cy="1583483"/>
            </a:xfrm>
            <a:prstGeom prst="line">
              <a:avLst/>
            </a:prstGeom>
            <a:ln w="38100">
              <a:solidFill>
                <a:srgbClr val="E57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063292" y="3014715"/>
              <a:ext cx="2869628" cy="0"/>
            </a:xfrm>
            <a:prstGeom prst="line">
              <a:avLst/>
            </a:prstGeom>
            <a:ln w="38100">
              <a:solidFill>
                <a:srgbClr val="E57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9294312" y="1343867"/>
            <a:ext cx="284791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900" b="1" dirty="0">
                <a:solidFill>
                  <a:srgbClr val="003865"/>
                </a:solidFill>
              </a:rPr>
              <a:t>Native Prairie Bank and </a:t>
            </a:r>
            <a:r>
              <a:rPr lang="en-US" sz="1900" b="1" dirty="0" smtClean="0">
                <a:solidFill>
                  <a:srgbClr val="003865"/>
                </a:solidFill>
              </a:rPr>
              <a:t>SNA Acquisition</a:t>
            </a:r>
          </a:p>
          <a:p>
            <a:r>
              <a:rPr lang="en-US" sz="1900" dirty="0"/>
              <a:t>Prairie Plan Local Technical Teams (LTTs) </a:t>
            </a:r>
            <a:r>
              <a:rPr lang="en-US" sz="1900" dirty="0" smtClean="0"/>
              <a:t>promote </a:t>
            </a:r>
            <a:r>
              <a:rPr lang="en-US" sz="1900" dirty="0"/>
              <a:t>easements and bring </a:t>
            </a:r>
            <a:r>
              <a:rPr lang="en-US" sz="1900" dirty="0" smtClean="0"/>
              <a:t>potential </a:t>
            </a:r>
            <a:r>
              <a:rPr lang="en-US" sz="1900" dirty="0"/>
              <a:t>projects </a:t>
            </a:r>
            <a:r>
              <a:rPr lang="en-US" sz="1900" dirty="0" smtClean="0"/>
              <a:t>forward.</a:t>
            </a:r>
            <a:endParaRPr lang="en-US" sz="19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3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pic>
        <p:nvPicPr>
          <p:cNvPr id="3" name="Picture Placeholder 2" descr="youth hunter on WMA" title="youth hunter on WMA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6" b="32656"/>
          <a:stretch>
            <a:fillRect/>
          </a:stretch>
        </p:blipFill>
        <p:spPr/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Continuous improvement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Common Ground Summit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FAW strategic planning – acquisition improvement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LAM partner calls 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1358900" cy="365125"/>
          </a:xfrm>
        </p:spPr>
        <p:txBody>
          <a:bodyPr/>
          <a:lstStyle/>
          <a:p>
            <a:r>
              <a:rPr lang="en-US" smtClean="0"/>
              <a:t>12/8/20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29913" y="6356350"/>
            <a:ext cx="146208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nesota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DNR.potx" id="{BAA52D55-447B-4384-8C88-DC7EDE1E81B6}" vid="{3493EB00-0A65-482C-B097-E77566378C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73A0F7-7423-48D4-A966-8AC17BB444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678B604-9059-4F1C-B8E2-C96A71A964D2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MNDNR</Template>
  <TotalTime>830</TotalTime>
  <Words>460</Words>
  <Application>Microsoft Office PowerPoint</Application>
  <PresentationFormat>Widescreen</PresentationFormat>
  <Paragraphs>77</Paragraphs>
  <Slides>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Courier New</vt:lpstr>
      <vt:lpstr>Times New Roman</vt:lpstr>
      <vt:lpstr>Minnesota</vt:lpstr>
      <vt:lpstr>Acrobat Document</vt:lpstr>
      <vt:lpstr>DNR &amp; Partner Coordination on OHF Projects</vt:lpstr>
      <vt:lpstr>Purpose &amp; agenda</vt:lpstr>
      <vt:lpstr>1. Key messages</vt:lpstr>
      <vt:lpstr>2. Strategic planning</vt:lpstr>
      <vt:lpstr>… and many other partners</vt:lpstr>
      <vt:lpstr>3. Coordination overview</vt:lpstr>
      <vt:lpstr>4. Project examples – acquisition</vt:lpstr>
      <vt:lpstr>4. Project examples – restoration/enhancement</vt:lpstr>
      <vt:lpstr>Conclusion</vt:lpstr>
    </vt:vector>
  </TitlesOfParts>
  <Company>MNDNR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DNR/Partner Coordination</dc:title>
  <dc:subject>LSOHC presentation</dc:subject>
  <dc:creator>Kelly Wilder</dc:creator>
  <cp:keywords/>
  <dc:description/>
  <cp:lastModifiedBy>Amanda Schnabel</cp:lastModifiedBy>
  <cp:revision>70</cp:revision>
  <cp:lastPrinted>2017-03-14T16:27:36Z</cp:lastPrinted>
  <dcterms:created xsi:type="dcterms:W3CDTF">2020-11-28T20:36:13Z</dcterms:created>
  <dcterms:modified xsi:type="dcterms:W3CDTF">2020-12-05T00:03:03Z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version">
    <vt:lpwstr>1.3</vt:lpwstr>
  </property>
</Properties>
</file>