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43"/>
  </p:notesMasterIdLst>
  <p:handoutMasterIdLst>
    <p:handoutMasterId r:id="rId44"/>
  </p:handoutMasterIdLst>
  <p:sldIdLst>
    <p:sldId id="712" r:id="rId5"/>
    <p:sldId id="713" r:id="rId6"/>
    <p:sldId id="697" r:id="rId7"/>
    <p:sldId id="698" r:id="rId8"/>
    <p:sldId id="699" r:id="rId9"/>
    <p:sldId id="700" r:id="rId10"/>
    <p:sldId id="701" r:id="rId11"/>
    <p:sldId id="705" r:id="rId12"/>
    <p:sldId id="706" r:id="rId13"/>
    <p:sldId id="620" r:id="rId14"/>
    <p:sldId id="630" r:id="rId15"/>
    <p:sldId id="708" r:id="rId16"/>
    <p:sldId id="694" r:id="rId17"/>
    <p:sldId id="675" r:id="rId18"/>
    <p:sldId id="693" r:id="rId19"/>
    <p:sldId id="709" r:id="rId20"/>
    <p:sldId id="671" r:id="rId21"/>
    <p:sldId id="714" r:id="rId22"/>
    <p:sldId id="695" r:id="rId23"/>
    <p:sldId id="646" r:id="rId24"/>
    <p:sldId id="483" r:id="rId25"/>
    <p:sldId id="715" r:id="rId26"/>
    <p:sldId id="682" r:id="rId27"/>
    <p:sldId id="691" r:id="rId28"/>
    <p:sldId id="683" r:id="rId29"/>
    <p:sldId id="684" r:id="rId30"/>
    <p:sldId id="685" r:id="rId31"/>
    <p:sldId id="686" r:id="rId32"/>
    <p:sldId id="687" r:id="rId33"/>
    <p:sldId id="688" r:id="rId34"/>
    <p:sldId id="689" r:id="rId35"/>
    <p:sldId id="719" r:id="rId36"/>
    <p:sldId id="720" r:id="rId37"/>
    <p:sldId id="721" r:id="rId38"/>
    <p:sldId id="725" r:id="rId39"/>
    <p:sldId id="724" r:id="rId40"/>
    <p:sldId id="723" r:id="rId41"/>
    <p:sldId id="726" r:id="rId42"/>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holas A. Hollingshead" initials="NAH" lastIdx="1" clrIdx="1">
    <p:extLst>
      <p:ext uri="{19B8F6BF-5375-455C-9EA6-DF929625EA0E}">
        <p15:presenceInfo xmlns:p15="http://schemas.microsoft.com/office/powerpoint/2012/main" userId="S-1-5-21-1275210071-879983540-725345543-8240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E8E8E8"/>
    <a:srgbClr val="78BE21"/>
    <a:srgbClr val="383838"/>
    <a:srgbClr val="003865"/>
    <a:srgbClr val="0D0D0D"/>
    <a:srgbClr val="B20738"/>
    <a:srgbClr val="00A3E2"/>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77" autoAdjust="0"/>
    <p:restoredTop sz="92216" autoAdjust="0"/>
  </p:normalViewPr>
  <p:slideViewPr>
    <p:cSldViewPr snapToGrid="0">
      <p:cViewPr varScale="1">
        <p:scale>
          <a:sx n="74" d="100"/>
          <a:sy n="74" d="100"/>
        </p:scale>
        <p:origin x="77" y="451"/>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888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icarste\Documents\CWD%202019\CWD%20Presentations\CWDPrevalence_DPA603.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bg1"/>
                </a:solidFill>
                <a:latin typeface="+mn-lt"/>
                <a:ea typeface="+mn-ea"/>
                <a:cs typeface="+mn-cs"/>
              </a:defRPr>
            </a:pPr>
            <a:r>
              <a:rPr lang="en-US" sz="1800">
                <a:solidFill>
                  <a:schemeClr val="bg1"/>
                </a:solidFill>
              </a:rPr>
              <a:t>Apparent CWD Prevalence in DPA 603</a:t>
            </a: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bg1"/>
              </a:solidFill>
              <a:latin typeface="+mn-lt"/>
              <a:ea typeface="+mn-ea"/>
              <a:cs typeface="+mn-cs"/>
            </a:defRPr>
          </a:pPr>
          <a:endParaRPr lang="en-US"/>
        </a:p>
      </c:txPr>
    </c:title>
    <c:autoTitleDeleted val="0"/>
    <c:plotArea>
      <c:layout/>
      <c:lineChart>
        <c:grouping val="standard"/>
        <c:varyColors val="0"/>
        <c:ser>
          <c:idx val="0"/>
          <c:order val="0"/>
          <c:spPr>
            <a:ln w="44450" cap="rnd">
              <a:solidFill>
                <a:schemeClr val="accent1"/>
              </a:solidFill>
              <a:round/>
            </a:ln>
            <a:effectLst/>
          </c:spPr>
          <c:marker>
            <c:symbol val="none"/>
          </c:marker>
          <c:dLbls>
            <c:dLbl>
              <c:idx val="0"/>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37F-4BEA-95E9-D31C3B8CF1B3}"/>
                </c:ext>
              </c:extLst>
            </c:dLbl>
            <c:dLbl>
              <c:idx val="1"/>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37F-4BEA-95E9-D31C3B8CF1B3}"/>
                </c:ext>
              </c:extLst>
            </c:dLbl>
            <c:dLbl>
              <c:idx val="2"/>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937F-4BEA-95E9-D31C3B8CF1B3}"/>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Sheet1!$B$2:$B$5</c:f>
              <c:numCache>
                <c:formatCode>General</c:formatCode>
                <c:ptCount val="4"/>
                <c:pt idx="0" formatCode="0.00">
                  <c:v>0.6</c:v>
                </c:pt>
                <c:pt idx="1">
                  <c:v>0.46</c:v>
                </c:pt>
                <c:pt idx="2">
                  <c:v>0.84</c:v>
                </c:pt>
                <c:pt idx="3" formatCode="0.00">
                  <c:v>1</c:v>
                </c:pt>
              </c:numCache>
            </c:numRef>
          </c:val>
          <c:smooth val="0"/>
          <c:extLst>
            <c:ext xmlns:c16="http://schemas.microsoft.com/office/drawing/2014/chart" uri="{C3380CC4-5D6E-409C-BE32-E72D297353CC}">
              <c16:uniqueId val="{00000003-937F-4BEA-95E9-D31C3B8CF1B3}"/>
            </c:ext>
          </c:extLst>
        </c:ser>
        <c:dLbls>
          <c:showLegendKey val="0"/>
          <c:showVal val="0"/>
          <c:showCatName val="0"/>
          <c:showSerName val="0"/>
          <c:showPercent val="0"/>
          <c:showBubbleSize val="0"/>
        </c:dLbls>
        <c:smooth val="0"/>
        <c:axId val="325547720"/>
        <c:axId val="325548048"/>
      </c:lineChart>
      <c:catAx>
        <c:axId val="325547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5548048"/>
        <c:crosses val="autoZero"/>
        <c:auto val="1"/>
        <c:lblAlgn val="ctr"/>
        <c:lblOffset val="100"/>
        <c:noMultiLvlLbl val="0"/>
      </c:catAx>
      <c:valAx>
        <c:axId val="32554804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325547720"/>
        <c:crosses val="autoZero"/>
        <c:crossBetween val="between"/>
      </c:valAx>
      <c:spPr>
        <a:noFill/>
        <a:ln>
          <a:noFill/>
        </a:ln>
        <a:effectLst/>
      </c:spPr>
    </c:plotArea>
    <c:plotVisOnly val="1"/>
    <c:dispBlanksAs val="gap"/>
    <c:showDLblsOverMax val="0"/>
  </c:chart>
  <c:spPr>
    <a:solidFill>
      <a:schemeClr val="tx1">
        <a:lumMod val="75000"/>
        <a:lumOff val="25000"/>
      </a:schemeClr>
    </a:soli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0.82093</cdr:x>
      <cdr:y>0.17417</cdr:y>
    </cdr:from>
    <cdr:to>
      <cdr:x>0.92401</cdr:x>
      <cdr:y>0.25135</cdr:y>
    </cdr:to>
    <cdr:sp macro="" textlink="">
      <cdr:nvSpPr>
        <cdr:cNvPr id="2" name="TextBox 1"/>
        <cdr:cNvSpPr txBox="1"/>
      </cdr:nvSpPr>
      <cdr:spPr>
        <a:xfrm xmlns:a="http://schemas.openxmlformats.org/drawingml/2006/main">
          <a:off x="5562600" y="716487"/>
          <a:ext cx="698500" cy="3175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smtClean="0">
              <a:solidFill>
                <a:schemeClr val="bg1"/>
              </a:solidFill>
            </a:rPr>
            <a:t>1.00</a:t>
          </a:r>
          <a:endParaRPr lang="en-US" sz="1800"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82" tIns="46241" rIns="92482" bIns="46241" rtlCol="0"/>
          <a:lstStyle>
            <a:lvl1pPr algn="l">
              <a:defRPr sz="13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936768" y="0"/>
            <a:ext cx="3011699" cy="463408"/>
          </a:xfrm>
          <a:prstGeom prst="rect">
            <a:avLst/>
          </a:prstGeom>
        </p:spPr>
        <p:txBody>
          <a:bodyPr vert="horz" lIns="92482" tIns="46241" rIns="92482" bIns="46241" rtlCol="0"/>
          <a:lstStyle>
            <a:lvl1pPr algn="r">
              <a:defRPr sz="1300"/>
            </a:lvl1pPr>
          </a:lstStyle>
          <a:p>
            <a:fld id="{F2A04DE5-F1A9-4D45-BF54-BEFDBA739CA2}" type="datetimeFigureOut">
              <a:rPr lang="en-US" smtClean="0">
                <a:latin typeface="NeueHaasGroteskText Std" panose="020B0504020202020204" pitchFamily="34" charset="0"/>
              </a:rPr>
              <a:t>11/18/2020</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772669"/>
            <a:ext cx="3011699" cy="463407"/>
          </a:xfrm>
          <a:prstGeom prst="rect">
            <a:avLst/>
          </a:prstGeom>
        </p:spPr>
        <p:txBody>
          <a:bodyPr vert="horz" lIns="92482" tIns="46241" rIns="92482" bIns="46241" rtlCol="0" anchor="b"/>
          <a:lstStyle>
            <a:lvl1pPr algn="l">
              <a:defRPr sz="13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82" tIns="46241" rIns="92482" bIns="46241" rtlCol="0" anchor="b"/>
          <a:lstStyle>
            <a:lvl1pPr algn="r">
              <a:defRPr sz="13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82" tIns="46241" rIns="92482" bIns="46241" rtlCol="0"/>
          <a:lstStyle>
            <a:lvl1pPr algn="l">
              <a:defRPr sz="13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82" tIns="46241" rIns="92482" bIns="46241" rtlCol="0"/>
          <a:lstStyle>
            <a:lvl1pPr algn="r">
              <a:defRPr sz="1300">
                <a:latin typeface="NeueHaasGroteskText Std" panose="020B0504020202020204" pitchFamily="34" charset="0"/>
              </a:defRPr>
            </a:lvl1pPr>
          </a:lstStyle>
          <a:p>
            <a:fld id="{A50CD39D-89B0-4C68-805A-35C75A7C20C8}" type="datetimeFigureOut">
              <a:rPr lang="en-US" smtClean="0"/>
              <a:pPr/>
              <a:t>11/18/2020</a:t>
            </a:fld>
            <a:endParaRPr lang="en-US" dirty="0"/>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82" tIns="46241" rIns="92482" bIns="46241"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82" tIns="46241" rIns="92482" bIns="46241"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772669"/>
            <a:ext cx="3011699" cy="463407"/>
          </a:xfrm>
          <a:prstGeom prst="rect">
            <a:avLst/>
          </a:prstGeom>
        </p:spPr>
        <p:txBody>
          <a:bodyPr vert="horz" lIns="92482" tIns="46241" rIns="92482" bIns="46241" rtlCol="0" anchor="b"/>
          <a:lstStyle>
            <a:lvl1pPr algn="l">
              <a:defRPr sz="13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82" tIns="46241" rIns="92482" bIns="46241" rtlCol="0" anchor="b"/>
          <a:lstStyle>
            <a:lvl1pPr algn="r">
              <a:defRPr sz="13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948941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33F6CCC-0749-4E74-B0E7-430D7C74EC3C}" type="slidenum">
              <a:rPr lang="en-US"/>
              <a:pPr/>
              <a:t>3</a:t>
            </a:fld>
            <a:endParaRPr lang="en-US"/>
          </a:p>
        </p:txBody>
      </p:sp>
      <p:sp>
        <p:nvSpPr>
          <p:cNvPr id="28674" name="Rectangle 2"/>
          <p:cNvSpPr>
            <a:spLocks noGrp="1" noRot="1" noChangeAspect="1" noChangeArrowheads="1" noTextEdit="1"/>
          </p:cNvSpPr>
          <p:nvPr>
            <p:ph type="sldImg"/>
          </p:nvPr>
        </p:nvSpPr>
        <p:spPr>
          <a:xfrm>
            <a:off x="350838" y="671513"/>
            <a:ext cx="5962650" cy="3354387"/>
          </a:xfrm>
          <a:ln/>
        </p:spPr>
      </p:sp>
      <p:sp>
        <p:nvSpPr>
          <p:cNvPr id="28675" name="Rectangle 3"/>
          <p:cNvSpPr>
            <a:spLocks noGrp="1" noChangeArrowheads="1"/>
          </p:cNvSpPr>
          <p:nvPr>
            <p:ph type="body" idx="1"/>
          </p:nvPr>
        </p:nvSpPr>
        <p:spPr/>
        <p:txBody>
          <a:bodyPr/>
          <a:lstStyle/>
          <a:p>
            <a:r>
              <a:rPr lang="en-US"/>
              <a:t>Other TSEs include scrapie in sheep, bovine spongiform encephalopathy (or mad cow disease) in cattle, and Creutzfeldt-Jakob disease in humans.</a:t>
            </a:r>
          </a:p>
        </p:txBody>
      </p:sp>
    </p:spTree>
    <p:extLst>
      <p:ext uri="{BB962C8B-B14F-4D97-AF65-F5344CB8AC3E}">
        <p14:creationId xmlns:p14="http://schemas.microsoft.com/office/powerpoint/2010/main" val="3403271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271BDA-E0C4-4560-AEBA-F4CB73D1CD2F}" type="slidenum">
              <a:rPr lang="en-US" smtClean="0"/>
              <a:pPr/>
              <a:t>5</a:t>
            </a:fld>
            <a:endParaRPr lang="en-US"/>
          </a:p>
        </p:txBody>
      </p:sp>
    </p:spTree>
    <p:extLst>
      <p:ext uri="{BB962C8B-B14F-4D97-AF65-F5344CB8AC3E}">
        <p14:creationId xmlns:p14="http://schemas.microsoft.com/office/powerpoint/2010/main" val="2693995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93% DNA similarity with humans</a:t>
            </a:r>
          </a:p>
        </p:txBody>
      </p:sp>
      <p:sp>
        <p:nvSpPr>
          <p:cNvPr id="4" name="Slide Number Placeholder 3"/>
          <p:cNvSpPr>
            <a:spLocks noGrp="1"/>
          </p:cNvSpPr>
          <p:nvPr>
            <p:ph type="sldNum" sz="quarter" idx="10"/>
          </p:nvPr>
        </p:nvSpPr>
        <p:spPr/>
        <p:txBody>
          <a:bodyPr/>
          <a:lstStyle/>
          <a:p>
            <a:fld id="{854D466F-156E-4580-A2D7-B3F672C15D91}" type="slidenum">
              <a:rPr lang="en-US" smtClean="0"/>
              <a:t>6</a:t>
            </a:fld>
            <a:endParaRPr lang="en-US"/>
          </a:p>
        </p:txBody>
      </p:sp>
    </p:spTree>
    <p:extLst>
      <p:ext uri="{BB962C8B-B14F-4D97-AF65-F5344CB8AC3E}">
        <p14:creationId xmlns:p14="http://schemas.microsoft.com/office/powerpoint/2010/main" val="2713848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1593744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23</a:t>
            </a:fld>
            <a:endParaRPr lang="en-US" dirty="0"/>
          </a:p>
        </p:txBody>
      </p:sp>
    </p:spTree>
    <p:extLst>
      <p:ext uri="{BB962C8B-B14F-4D97-AF65-F5344CB8AC3E}">
        <p14:creationId xmlns:p14="http://schemas.microsoft.com/office/powerpoint/2010/main" val="19510518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11/18/2020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05135" y="1289648"/>
            <a:ext cx="8381730" cy="1539816"/>
          </a:xfrm>
          <a:prstGeom prst="rect">
            <a:avLst/>
          </a:prstGeom>
        </p:spPr>
      </p:pic>
    </p:spTree>
    <p:extLst>
      <p:ext uri="{BB962C8B-B14F-4D97-AF65-F5344CB8AC3E}">
        <p14:creationId xmlns:p14="http://schemas.microsoft.com/office/powerpoint/2010/main" val="36973892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7FA64DA-CB0D-4D2B-AEFB-C3FB1E1E437A}" type="datetimeFigureOut">
              <a:rPr lang="en-US" smtClean="0"/>
              <a:pPr/>
              <a:t>11/18/2020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94209E-9274-4891-8FEC-EFEB3058FC3E}" type="slidenum">
              <a:rPr lang="en-US" smtClean="0"/>
              <a:pPr/>
              <a:t>‹#›</a:t>
            </a:fld>
            <a:endParaRPr lang="en-US"/>
          </a:p>
        </p:txBody>
      </p:sp>
    </p:spTree>
    <p:extLst>
      <p:ext uri="{BB962C8B-B14F-4D97-AF65-F5344CB8AC3E}">
        <p14:creationId xmlns:p14="http://schemas.microsoft.com/office/powerpoint/2010/main" val="794841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11/18/2020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5" name="Picture 4" title="minnesota department of natural resources logo"/>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90239" y="1627322"/>
            <a:ext cx="7211521" cy="1324565"/>
          </a:xfrm>
          <a:prstGeom prst="rect">
            <a:avLst/>
          </a:prstGeom>
        </p:spPr>
      </p:pic>
    </p:spTree>
    <p:extLst>
      <p:ext uri="{BB962C8B-B14F-4D97-AF65-F5344CB8AC3E}">
        <p14:creationId xmlns:p14="http://schemas.microsoft.com/office/powerpoint/2010/main" val="33681191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11/18/2020</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11/18/2020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66C283A4-7960-4BFD-B3A5-A2CC5BB2A473}" type="datetime1">
              <a:rPr lang="en-US" smtClean="0"/>
              <a:t>11/18/2020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11/18/2020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a:t>
            </a:r>
            <a:r>
              <a:rPr lang="en-US" dirty="0" err="1" smtClean="0"/>
              <a:t>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11/18/2020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 mn.gov/</a:t>
            </a:r>
            <a:r>
              <a:rPr lang="en-US" dirty="0" err="1" smtClean="0"/>
              <a:t>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title="minnesota department of natural resour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9966" y="548442"/>
            <a:ext cx="4978400" cy="914400"/>
          </a:xfrm>
          <a:prstGeom prst="rect">
            <a:avLst/>
          </a:prstGeom>
        </p:spPr>
      </p:pic>
    </p:spTree>
    <p:extLst>
      <p:ext uri="{BB962C8B-B14F-4D97-AF65-F5344CB8AC3E}">
        <p14:creationId xmlns:p14="http://schemas.microsoft.com/office/powerpoint/2010/main" val="5559638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11/18/2020</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dirty="0" smtClean="0">
                <a:solidFill>
                  <a:schemeClr val="tx2"/>
                </a:solidFill>
              </a:rPr>
              <a:t>Optional Tagline Goes Here</a:t>
            </a:r>
            <a:r>
              <a:rPr lang="en-US" dirty="0" smtClean="0"/>
              <a:t> </a:t>
            </a:r>
            <a:r>
              <a:rPr lang="en-US" dirty="0" smtClean="0">
                <a:solidFill>
                  <a:schemeClr val="accent1"/>
                </a:solidFill>
              </a:rPr>
              <a:t>|</a:t>
            </a:r>
            <a:r>
              <a:rPr lang="en-US" dirty="0" smtClean="0"/>
              <a:t> </a:t>
            </a:r>
            <a:r>
              <a:rPr lang="en-US" dirty="0" smtClean="0">
                <a:solidFill>
                  <a:schemeClr val="tx2"/>
                </a:solidFill>
              </a:rPr>
              <a:t>mn.gov/</a:t>
            </a:r>
            <a:r>
              <a:rPr lang="en-US" dirty="0" err="1" smtClean="0">
                <a:solidFill>
                  <a:schemeClr val="tx2"/>
                </a:solidFill>
              </a:rPr>
              <a:t>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title="minnesota department of natural resour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9966" y="548442"/>
            <a:ext cx="4978400" cy="914400"/>
          </a:xfrm>
          <a:prstGeom prst="rect">
            <a:avLst/>
          </a:prstGeom>
        </p:spPr>
      </p:pic>
    </p:spTree>
    <p:extLst>
      <p:ext uri="{BB962C8B-B14F-4D97-AF65-F5344CB8AC3E}">
        <p14:creationId xmlns:p14="http://schemas.microsoft.com/office/powerpoint/2010/main" val="22908971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7FA64DA-CB0D-4D2B-AEFB-C3FB1E1E437A}" type="datetimeFigureOut">
              <a:rPr lang="en-US" smtClean="0"/>
              <a:pPr/>
              <a:t>11/18/2020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94209E-9274-4891-8FEC-EFEB3058FC3E}" type="slidenum">
              <a:rPr lang="en-US" smtClean="0"/>
              <a:pPr/>
              <a:t>‹#›</a:t>
            </a:fld>
            <a:endParaRPr lang="en-US"/>
          </a:p>
        </p:txBody>
      </p:sp>
      <p:pic>
        <p:nvPicPr>
          <p:cNvPr id="8" name="Picture 2" descr="D:\Minnesota\Color DNR logo.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7871" y="6091882"/>
            <a:ext cx="716495" cy="712787"/>
          </a:xfrm>
          <a:prstGeom prst="rect">
            <a:avLst/>
          </a:prstGeom>
          <a:noFill/>
        </p:spPr>
      </p:pic>
    </p:spTree>
    <p:extLst>
      <p:ext uri="{BB962C8B-B14F-4D97-AF65-F5344CB8AC3E}">
        <p14:creationId xmlns:p14="http://schemas.microsoft.com/office/powerpoint/2010/main" val="886100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11/18/2020</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12" r:id="rId3"/>
    <p:sldLayoutId id="2147483790" r:id="rId4"/>
    <p:sldLayoutId id="2147483780" r:id="rId5"/>
    <p:sldLayoutId id="2147483800" r:id="rId6"/>
    <p:sldLayoutId id="2147483798" r:id="rId7"/>
    <p:sldLayoutId id="2147483797" r:id="rId8"/>
    <p:sldLayoutId id="2147483801" r:id="rId9"/>
    <p:sldLayoutId id="2147483802" r:id="rId1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 Id="rId5" Type="http://schemas.openxmlformats.org/officeDocument/2006/relationships/hyperlink" Target="https://www.cidrap.umn.edu/cwd" TargetMode="External"/><Relationship Id="rId4" Type="http://schemas.openxmlformats.org/officeDocument/2006/relationships/hyperlink" Target="https://mnpro.umn.edu/"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jpg"/></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48379" y="4118895"/>
            <a:ext cx="9744891" cy="1199223"/>
          </a:xfrm>
        </p:spPr>
        <p:txBody>
          <a:bodyPr/>
          <a:lstStyle/>
          <a:p>
            <a:r>
              <a:rPr lang="en-US" dirty="0" smtClean="0"/>
              <a:t>CWD </a:t>
            </a:r>
            <a:r>
              <a:rPr lang="en-US" dirty="0" smtClean="0"/>
              <a:t>Surveillance &amp; Management in </a:t>
            </a:r>
            <a:r>
              <a:rPr lang="en-US" dirty="0" smtClean="0"/>
              <a:t>Minnesota</a:t>
            </a:r>
            <a:endParaRPr lang="en-US" dirty="0"/>
          </a:p>
        </p:txBody>
      </p:sp>
      <p:sp>
        <p:nvSpPr>
          <p:cNvPr id="3" name="Text Placeholder 2"/>
          <p:cNvSpPr>
            <a:spLocks noGrp="1"/>
          </p:cNvSpPr>
          <p:nvPr>
            <p:ph type="body" sz="quarter" idx="14"/>
          </p:nvPr>
        </p:nvSpPr>
        <p:spPr>
          <a:xfrm>
            <a:off x="2363372" y="5542672"/>
            <a:ext cx="7714906" cy="1184700"/>
          </a:xfrm>
        </p:spPr>
        <p:txBody>
          <a:bodyPr>
            <a:normAutofit/>
          </a:bodyPr>
          <a:lstStyle/>
          <a:p>
            <a:r>
              <a:rPr lang="en-US" b="1" dirty="0" smtClean="0"/>
              <a:t>Dr. Michelle </a:t>
            </a:r>
            <a:r>
              <a:rPr lang="en-US" b="1" dirty="0" smtClean="0"/>
              <a:t>Carstensen, Minnesota Department of Natural Resources</a:t>
            </a:r>
          </a:p>
          <a:p>
            <a:r>
              <a:rPr lang="en-US" b="1" dirty="0" smtClean="0"/>
              <a:t>November 19</a:t>
            </a:r>
            <a:r>
              <a:rPr lang="en-US" b="1" dirty="0" smtClean="0"/>
              <a:t>, </a:t>
            </a:r>
            <a:r>
              <a:rPr lang="en-US" b="1" dirty="0" smtClean="0"/>
              <a:t>2020</a:t>
            </a:r>
          </a:p>
        </p:txBody>
      </p:sp>
    </p:spTree>
    <p:extLst>
      <p:ext uri="{BB962C8B-B14F-4D97-AF65-F5344CB8AC3E}">
        <p14:creationId xmlns:p14="http://schemas.microsoft.com/office/powerpoint/2010/main" val="27550391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 y="1254034"/>
            <a:ext cx="4332885" cy="5603966"/>
          </a:xfrm>
          <a:prstGeom prst="rect">
            <a:avLst/>
          </a:prstGeom>
          <a:solidFill>
            <a:srgbClr val="FFFFFF"/>
          </a:solidFill>
        </p:spPr>
      </p:pic>
      <p:sp>
        <p:nvSpPr>
          <p:cNvPr id="2" name="Title 1"/>
          <p:cNvSpPr>
            <a:spLocks noGrp="1"/>
          </p:cNvSpPr>
          <p:nvPr>
            <p:ph type="title"/>
          </p:nvPr>
        </p:nvSpPr>
        <p:spPr/>
        <p:txBody>
          <a:bodyPr/>
          <a:lstStyle/>
          <a:p>
            <a:pPr algn="ctr"/>
            <a:r>
              <a:rPr lang="en-US" dirty="0" smtClean="0"/>
              <a:t>Minnesota’s Current CWD Status</a:t>
            </a:r>
            <a:endParaRPr lang="en-US" dirty="0"/>
          </a:p>
        </p:txBody>
      </p:sp>
      <p:sp>
        <p:nvSpPr>
          <p:cNvPr id="8" name="TextBox 7"/>
          <p:cNvSpPr txBox="1"/>
          <p:nvPr/>
        </p:nvSpPr>
        <p:spPr>
          <a:xfrm>
            <a:off x="4337745" y="1500218"/>
            <a:ext cx="7752655" cy="5806718"/>
          </a:xfrm>
          <a:prstGeom prst="rect">
            <a:avLst/>
          </a:prstGeom>
          <a:noFill/>
        </p:spPr>
        <p:txBody>
          <a:bodyPr wrap="square" rtlCol="0">
            <a:spAutoFit/>
          </a:bodyPr>
          <a:lstStyle/>
          <a:p>
            <a:pPr marL="342900" indent="-342900">
              <a:spcAft>
                <a:spcPts val="1000"/>
              </a:spcAft>
              <a:buFont typeface="Arial" panose="020B0604020202020204" pitchFamily="34" charset="0"/>
              <a:buChar char="•"/>
            </a:pPr>
            <a:r>
              <a:rPr lang="en-US" sz="2400" dirty="0" smtClean="0"/>
              <a:t>Since 2002, &gt;90,000 wild deer sampled for CWD</a:t>
            </a:r>
          </a:p>
          <a:p>
            <a:pPr marL="342900" indent="-342900">
              <a:spcAft>
                <a:spcPts val="1000"/>
              </a:spcAft>
              <a:buFont typeface="Arial" panose="020B0604020202020204" pitchFamily="34" charset="0"/>
              <a:buChar char="•"/>
            </a:pPr>
            <a:r>
              <a:rPr lang="en-US" sz="2400" dirty="0" smtClean="0"/>
              <a:t>Positive wild white-tailed deer (n=88)</a:t>
            </a:r>
          </a:p>
          <a:p>
            <a:pPr marL="800100" lvl="1" indent="-342900">
              <a:spcAft>
                <a:spcPts val="1000"/>
              </a:spcAft>
              <a:buFont typeface="Arial" panose="020B0604020202020204" pitchFamily="34" charset="0"/>
              <a:buChar char="•"/>
            </a:pPr>
            <a:r>
              <a:rPr lang="en-US" sz="2400" dirty="0" smtClean="0"/>
              <a:t>2-Olmsted Co. (2010; 2019); 2.0 mi from CWD+ farm</a:t>
            </a:r>
          </a:p>
          <a:p>
            <a:pPr marL="800100" lvl="1" indent="-342900">
              <a:spcAft>
                <a:spcPts val="1000"/>
              </a:spcAft>
              <a:buFont typeface="Arial" panose="020B0604020202020204" pitchFamily="34" charset="0"/>
              <a:buChar char="•"/>
            </a:pPr>
            <a:r>
              <a:rPr lang="en-US" sz="2400" dirty="0" smtClean="0"/>
              <a:t>67-Fillmore Co. (2016-2020)</a:t>
            </a:r>
          </a:p>
          <a:p>
            <a:pPr marL="800100" lvl="1" indent="-342900">
              <a:spcAft>
                <a:spcPts val="1000"/>
              </a:spcAft>
              <a:buFont typeface="Arial" panose="020B0604020202020204" pitchFamily="34" charset="0"/>
              <a:buChar char="•"/>
            </a:pPr>
            <a:r>
              <a:rPr lang="en-US" sz="2400" dirty="0" smtClean="0"/>
              <a:t>4-Houston Co. (2018-2019)</a:t>
            </a:r>
          </a:p>
          <a:p>
            <a:pPr marL="800100" lvl="1" indent="-342900">
              <a:spcAft>
                <a:spcPts val="1000"/>
              </a:spcAft>
              <a:buFont typeface="Arial" panose="020B0604020202020204" pitchFamily="34" charset="0"/>
              <a:buChar char="•"/>
            </a:pPr>
            <a:r>
              <a:rPr lang="en-US" sz="2400" dirty="0" smtClean="0"/>
              <a:t>13-Winona Co. (2019-2020); &lt;0.5 </a:t>
            </a:r>
            <a:r>
              <a:rPr lang="en-US" sz="2400" dirty="0"/>
              <a:t>mi from CWD+ farm</a:t>
            </a:r>
          </a:p>
          <a:p>
            <a:pPr marL="800100" lvl="1" indent="-342900">
              <a:spcAft>
                <a:spcPts val="1000"/>
              </a:spcAft>
              <a:buFont typeface="Arial" panose="020B0604020202020204" pitchFamily="34" charset="0"/>
              <a:buChar char="•"/>
            </a:pPr>
            <a:r>
              <a:rPr lang="en-US" sz="2400" dirty="0" smtClean="0"/>
              <a:t>1-Crow Wing Co. (2019); </a:t>
            </a:r>
            <a:r>
              <a:rPr lang="en-US" sz="2400" dirty="0"/>
              <a:t>&lt;0.5 mi from CWD+ </a:t>
            </a:r>
            <a:r>
              <a:rPr lang="en-US" sz="2400" dirty="0" smtClean="0"/>
              <a:t>farm</a:t>
            </a:r>
          </a:p>
          <a:p>
            <a:pPr marL="800100" lvl="1" indent="-342900">
              <a:spcAft>
                <a:spcPts val="1000"/>
              </a:spcAft>
              <a:buFont typeface="Arial" panose="020B0604020202020204" pitchFamily="34" charset="0"/>
              <a:buChar char="•"/>
            </a:pPr>
            <a:r>
              <a:rPr lang="en-US" sz="2400" dirty="0" smtClean="0"/>
              <a:t>1-Dakota Co. (2020)</a:t>
            </a:r>
          </a:p>
          <a:p>
            <a:pPr marL="342900" indent="-342900">
              <a:spcAft>
                <a:spcPts val="1000"/>
              </a:spcAft>
              <a:buFont typeface="Arial" panose="020B0604020202020204" pitchFamily="34" charset="0"/>
              <a:buChar char="•"/>
            </a:pPr>
            <a:r>
              <a:rPr lang="en-US" sz="2400" dirty="0" smtClean="0"/>
              <a:t>Positive cervid farms (</a:t>
            </a:r>
            <a:r>
              <a:rPr lang="en-US" sz="2400" dirty="0" smtClean="0"/>
              <a:t>n=11) </a:t>
            </a:r>
            <a:endParaRPr lang="en-US" sz="2400" dirty="0" smtClean="0"/>
          </a:p>
          <a:p>
            <a:pPr marL="800100" lvl="1" indent="-342900">
              <a:spcAft>
                <a:spcPts val="1000"/>
              </a:spcAft>
              <a:buFont typeface="Arial" panose="020B0604020202020204" pitchFamily="34" charset="0"/>
              <a:buChar char="•"/>
            </a:pPr>
            <a:r>
              <a:rPr lang="en-US" sz="2400" dirty="0" smtClean="0"/>
              <a:t>3 </a:t>
            </a:r>
            <a:r>
              <a:rPr lang="en-US" sz="2400" dirty="0"/>
              <a:t>elk, </a:t>
            </a:r>
            <a:r>
              <a:rPr lang="en-US" sz="2400" dirty="0"/>
              <a:t>7</a:t>
            </a:r>
            <a:r>
              <a:rPr lang="en-US" sz="2400" dirty="0" smtClean="0"/>
              <a:t> </a:t>
            </a:r>
            <a:r>
              <a:rPr lang="en-US" sz="2400" dirty="0" smtClean="0"/>
              <a:t>white-tailed/mixed deer</a:t>
            </a:r>
            <a:r>
              <a:rPr lang="en-US" sz="2400" dirty="0"/>
              <a:t>, </a:t>
            </a:r>
            <a:r>
              <a:rPr lang="en-US" sz="2400" dirty="0" smtClean="0"/>
              <a:t>&amp; </a:t>
            </a:r>
            <a:r>
              <a:rPr lang="en-US" sz="2400" dirty="0"/>
              <a:t>1 red deer </a:t>
            </a:r>
            <a:r>
              <a:rPr lang="en-US" sz="2400" dirty="0" smtClean="0"/>
              <a:t>farm; latest one in Houston County in Oct 2020</a:t>
            </a:r>
          </a:p>
          <a:p>
            <a:pPr marL="800100" lvl="1" indent="-342900">
              <a:spcAft>
                <a:spcPts val="1000"/>
              </a:spcAft>
              <a:buFont typeface="Arial" panose="020B0604020202020204" pitchFamily="34" charset="0"/>
              <a:buChar char="•"/>
            </a:pPr>
            <a:endParaRPr lang="en-US" sz="2400" dirty="0"/>
          </a:p>
        </p:txBody>
      </p:sp>
      <p:sp>
        <p:nvSpPr>
          <p:cNvPr id="4" name="Oval 3"/>
          <p:cNvSpPr/>
          <p:nvPr/>
        </p:nvSpPr>
        <p:spPr>
          <a:xfrm>
            <a:off x="2299063" y="5451566"/>
            <a:ext cx="52251" cy="609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3075709" y="6005946"/>
            <a:ext cx="176646" cy="176645"/>
          </a:xfrm>
          <a:prstGeom prst="star5">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5-Point Star 6"/>
          <p:cNvSpPr/>
          <p:nvPr/>
        </p:nvSpPr>
        <p:spPr>
          <a:xfrm>
            <a:off x="1730086" y="6484079"/>
            <a:ext cx="176646" cy="176645"/>
          </a:xfrm>
          <a:prstGeom prst="star5">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TextBox 5"/>
          <p:cNvSpPr txBox="1"/>
          <p:nvPr/>
        </p:nvSpPr>
        <p:spPr>
          <a:xfrm>
            <a:off x="1818409" y="6473536"/>
            <a:ext cx="1345623" cy="246221"/>
          </a:xfrm>
          <a:prstGeom prst="rect">
            <a:avLst/>
          </a:prstGeom>
          <a:noFill/>
        </p:spPr>
        <p:txBody>
          <a:bodyPr wrap="square" rtlCol="0">
            <a:spAutoFit/>
          </a:bodyPr>
          <a:lstStyle/>
          <a:p>
            <a:r>
              <a:rPr lang="en-US" sz="1000" dirty="0" smtClean="0"/>
              <a:t>Oct 2020 CWD+ Farm</a:t>
            </a:r>
            <a:endParaRPr lang="en-US" sz="1000" dirty="0"/>
          </a:p>
        </p:txBody>
      </p:sp>
    </p:spTree>
    <p:extLst>
      <p:ext uri="{BB962C8B-B14F-4D97-AF65-F5344CB8AC3E}">
        <p14:creationId xmlns:p14="http://schemas.microsoft.com/office/powerpoint/2010/main" val="21319858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828800" y="28575"/>
            <a:ext cx="7772400" cy="1143000"/>
          </a:xfrm>
        </p:spPr>
        <p:txBody>
          <a:bodyPr/>
          <a:lstStyle/>
          <a:p>
            <a:pPr algn="ctr" eaLnBrk="1" hangingPunct="1"/>
            <a:r>
              <a:rPr lang="en-US" altLang="en-US" dirty="0" smtClean="0"/>
              <a:t>How do we test for CWD?</a:t>
            </a:r>
          </a:p>
        </p:txBody>
      </p:sp>
      <p:sp>
        <p:nvSpPr>
          <p:cNvPr id="16387" name="Rectangle 3"/>
          <p:cNvSpPr>
            <a:spLocks noGrp="1" noChangeArrowheads="1"/>
          </p:cNvSpPr>
          <p:nvPr>
            <p:ph type="body" idx="1"/>
          </p:nvPr>
        </p:nvSpPr>
        <p:spPr>
          <a:xfrm>
            <a:off x="602973" y="1416050"/>
            <a:ext cx="11184835" cy="1983132"/>
          </a:xfrm>
        </p:spPr>
        <p:txBody>
          <a:bodyPr>
            <a:normAutofit fontScale="92500" lnSpcReduction="20000"/>
          </a:bodyPr>
          <a:lstStyle/>
          <a:p>
            <a:pPr eaLnBrk="1" hangingPunct="1"/>
            <a:r>
              <a:rPr lang="en-US" altLang="en-US" dirty="0" smtClean="0"/>
              <a:t>Extract retropharyngeal lymph nodes and ship to University of Colorado for testing.</a:t>
            </a:r>
          </a:p>
          <a:p>
            <a:pPr lvl="1"/>
            <a:r>
              <a:rPr lang="en-US" altLang="en-US" dirty="0" smtClean="0"/>
              <a:t>ELISA takes 3-4 business days and will tell us if a deer is “suspect” or “not detected”</a:t>
            </a:r>
          </a:p>
          <a:p>
            <a:pPr lvl="1"/>
            <a:r>
              <a:rPr lang="en-US" altLang="en-US" dirty="0" smtClean="0"/>
              <a:t>If suspect, sample is confirmed with the disease using immunohistochemistry (IHC), takes about a week</a:t>
            </a:r>
          </a:p>
          <a:p>
            <a:pPr lvl="1"/>
            <a:r>
              <a:rPr lang="en-US" altLang="en-US" dirty="0" smtClean="0"/>
              <a:t>Confirmed CWD-positive deer carcasses &amp; meat are recovered and brought to the alkaline digester at the UMN Veterinary Diagnostic Lab in St. Paul, whenever possible</a:t>
            </a:r>
          </a:p>
        </p:txBody>
      </p:sp>
      <p:pic>
        <p:nvPicPr>
          <p:cNvPr id="16388" name="Picture 4" descr="C:\Documents and Settings\jetardiff\My Documents\My Pictures\Extraction Photos\MRPLN with whirlpak.JPG"/>
          <p:cNvPicPr>
            <a:picLocks noChangeAspect="1" noChangeArrowheads="1"/>
          </p:cNvPicPr>
          <p:nvPr/>
        </p:nvPicPr>
        <p:blipFill>
          <a:blip r:embed="rId2">
            <a:extLst>
              <a:ext uri="{28A0092B-C50C-407E-A947-70E740481C1C}">
                <a14:useLocalDpi xmlns:a14="http://schemas.microsoft.com/office/drawing/2010/main" val="0"/>
              </a:ext>
            </a:extLst>
          </a:blip>
          <a:srcRect l="7222" t="18762" b="21574"/>
          <a:stretch>
            <a:fillRect/>
          </a:stretch>
        </p:blipFill>
        <p:spPr bwMode="auto">
          <a:xfrm>
            <a:off x="5085522" y="3920331"/>
            <a:ext cx="2819400"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C:\Digital Pictures\CWD Extraction\2003\Cwd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853" y="3235187"/>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150086" y="3868804"/>
            <a:ext cx="3876261" cy="2783615"/>
          </a:xfrm>
          <a:prstGeom prst="rect">
            <a:avLst/>
          </a:prstGeom>
          <a:noFill/>
        </p:spPr>
      </p:pic>
    </p:spTree>
    <p:extLst>
      <p:ext uri="{BB962C8B-B14F-4D97-AF65-F5344CB8AC3E}">
        <p14:creationId xmlns:p14="http://schemas.microsoft.com/office/powerpoint/2010/main" val="1530704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the options for hunters to dispose of the carcass?</a:t>
            </a:r>
            <a:endParaRPr lang="en-US" dirty="0"/>
          </a:p>
        </p:txBody>
      </p:sp>
      <p:sp>
        <p:nvSpPr>
          <p:cNvPr id="3" name="Content Placeholder 2"/>
          <p:cNvSpPr>
            <a:spLocks noGrp="1"/>
          </p:cNvSpPr>
          <p:nvPr>
            <p:ph idx="1"/>
          </p:nvPr>
        </p:nvSpPr>
        <p:spPr>
          <a:xfrm>
            <a:off x="106866" y="1436513"/>
            <a:ext cx="8828412" cy="5284962"/>
          </a:xfrm>
        </p:spPr>
        <p:txBody>
          <a:bodyPr>
            <a:normAutofit fontScale="92500" lnSpcReduction="10000"/>
          </a:bodyPr>
          <a:lstStyle/>
          <a:p>
            <a:r>
              <a:rPr lang="en-US" dirty="0" smtClean="0"/>
              <a:t>Hunters are only required by DNR rules to do 3 things:</a:t>
            </a:r>
          </a:p>
          <a:p>
            <a:pPr lvl="1"/>
            <a:r>
              <a:rPr lang="en-US" dirty="0" smtClean="0"/>
              <a:t>Register the deer after harvesting it (via phone, on-line, or walk-in big game station)</a:t>
            </a:r>
          </a:p>
          <a:p>
            <a:pPr lvl="1"/>
            <a:r>
              <a:rPr lang="en-US" dirty="0" smtClean="0"/>
              <a:t>Comply with mandatory CWD testing, either via self-service sampling station (available for archery and muzzleloader season) or in person at sampling stations (firearm season)</a:t>
            </a:r>
          </a:p>
          <a:p>
            <a:pPr lvl="1"/>
            <a:r>
              <a:rPr lang="en-US" dirty="0" smtClean="0"/>
              <a:t>Do NOT take the intact carcass outside of the CWD Zones prior receiving CWD test results (4-5 business days, can be up to 2 weeks)</a:t>
            </a:r>
          </a:p>
          <a:p>
            <a:pPr lvl="2"/>
            <a:r>
              <a:rPr lang="en-US" dirty="0" smtClean="0"/>
              <a:t>Options?  </a:t>
            </a:r>
            <a:endParaRPr lang="en-US" dirty="0"/>
          </a:p>
          <a:p>
            <a:pPr lvl="3"/>
            <a:r>
              <a:rPr lang="en-US" dirty="0" smtClean="0"/>
              <a:t>Drop the deer off at a meat processor inside the CWD zone</a:t>
            </a:r>
          </a:p>
          <a:p>
            <a:pPr lvl="3"/>
            <a:r>
              <a:rPr lang="en-US" dirty="0" smtClean="0"/>
              <a:t>Hang the deer or place the carcass remains on private land; natural </a:t>
            </a:r>
            <a:r>
              <a:rPr lang="en-US" dirty="0" err="1" smtClean="0"/>
              <a:t>decomp</a:t>
            </a:r>
            <a:r>
              <a:rPr lang="en-US" dirty="0" smtClean="0"/>
              <a:t> ok if CWD test is clear</a:t>
            </a:r>
          </a:p>
          <a:p>
            <a:pPr lvl="3"/>
            <a:r>
              <a:rPr lang="en-US" dirty="0" smtClean="0"/>
              <a:t>Quarter the deer and place carcass remains in a dumpster through the Adopt-a-Dumpster Program</a:t>
            </a:r>
          </a:p>
          <a:p>
            <a:pPr lvl="3"/>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12</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3838" y="4684436"/>
            <a:ext cx="3278162" cy="217356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3838" y="1552411"/>
            <a:ext cx="3163475" cy="2372606"/>
          </a:xfrm>
          <a:prstGeom prst="rect">
            <a:avLst/>
          </a:prstGeom>
        </p:spPr>
      </p:pic>
    </p:spTree>
    <p:extLst>
      <p:ext uri="{BB962C8B-B14F-4D97-AF65-F5344CB8AC3E}">
        <p14:creationId xmlns:p14="http://schemas.microsoft.com/office/powerpoint/2010/main" val="2275052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252" y="251792"/>
            <a:ext cx="10959548" cy="914400"/>
          </a:xfrm>
        </p:spPr>
        <p:txBody>
          <a:bodyPr>
            <a:normAutofit fontScale="90000"/>
          </a:bodyPr>
          <a:lstStyle/>
          <a:p>
            <a:r>
              <a:rPr lang="en-US" dirty="0" smtClean="0"/>
              <a:t>Managing the deer carcass waste streams of CWD-positive deer</a:t>
            </a:r>
            <a:endParaRPr lang="en-US" dirty="0"/>
          </a:p>
        </p:txBody>
      </p:sp>
      <p:sp>
        <p:nvSpPr>
          <p:cNvPr id="3" name="Content Placeholder 2"/>
          <p:cNvSpPr>
            <a:spLocks noGrp="1"/>
          </p:cNvSpPr>
          <p:nvPr>
            <p:ph idx="1"/>
          </p:nvPr>
        </p:nvSpPr>
        <p:spPr>
          <a:xfrm>
            <a:off x="838200" y="1460500"/>
            <a:ext cx="10515600" cy="4895850"/>
          </a:xfrm>
        </p:spPr>
        <p:txBody>
          <a:bodyPr>
            <a:normAutofit fontScale="85000" lnSpcReduction="20000"/>
          </a:bodyPr>
          <a:lstStyle/>
          <a:p>
            <a:r>
              <a:rPr lang="en-US" dirty="0"/>
              <a:t>A</a:t>
            </a:r>
            <a:r>
              <a:rPr lang="en-US" dirty="0" smtClean="0"/>
              <a:t>pproved methods for disposal of CWD-positive deer:</a:t>
            </a:r>
          </a:p>
          <a:p>
            <a:pPr lvl="1"/>
            <a:r>
              <a:rPr lang="en-US" dirty="0" smtClean="0"/>
              <a:t>Alkaline digestion (University of Minnesota)</a:t>
            </a:r>
          </a:p>
          <a:p>
            <a:pPr lvl="1"/>
            <a:r>
              <a:rPr lang="en-US" dirty="0" smtClean="0"/>
              <a:t>Lined landfills</a:t>
            </a:r>
          </a:p>
          <a:p>
            <a:pPr lvl="1"/>
            <a:r>
              <a:rPr lang="en-US" dirty="0" smtClean="0"/>
              <a:t>Incineration (if temperatures exceed 1500°F)</a:t>
            </a:r>
          </a:p>
          <a:p>
            <a:r>
              <a:rPr lang="en-US" dirty="0" smtClean="0"/>
              <a:t>DNR has confirmed a total of </a:t>
            </a:r>
            <a:r>
              <a:rPr lang="en-US" dirty="0" smtClean="0">
                <a:solidFill>
                  <a:schemeClr val="accent1"/>
                </a:solidFill>
              </a:rPr>
              <a:t>88 </a:t>
            </a:r>
            <a:r>
              <a:rPr lang="en-US" dirty="0" smtClean="0"/>
              <a:t>CWD+ wild deer since 2010, here’s where carcasses went:</a:t>
            </a:r>
          </a:p>
          <a:p>
            <a:pPr lvl="1"/>
            <a:r>
              <a:rPr lang="en-US" dirty="0" smtClean="0"/>
              <a:t>Whole carcass to digester</a:t>
            </a:r>
            <a:r>
              <a:rPr lang="en-US" dirty="0" smtClean="0">
                <a:solidFill>
                  <a:schemeClr val="accent1"/>
                </a:solidFill>
              </a:rPr>
              <a:t>: 23</a:t>
            </a:r>
          </a:p>
          <a:p>
            <a:pPr lvl="1"/>
            <a:r>
              <a:rPr lang="en-US" dirty="0" smtClean="0"/>
              <a:t>Meat to digester and butcher remains in DNR dumpster: 47</a:t>
            </a:r>
          </a:p>
          <a:p>
            <a:pPr lvl="1"/>
            <a:r>
              <a:rPr lang="en-US" dirty="0" smtClean="0"/>
              <a:t>Meat processor waste stream</a:t>
            </a:r>
            <a:r>
              <a:rPr lang="en-US" dirty="0" smtClean="0">
                <a:solidFill>
                  <a:schemeClr val="accent1"/>
                </a:solidFill>
              </a:rPr>
              <a:t>: </a:t>
            </a:r>
            <a:r>
              <a:rPr lang="en-US" dirty="0">
                <a:solidFill>
                  <a:schemeClr val="accent1"/>
                </a:solidFill>
              </a:rPr>
              <a:t>6</a:t>
            </a:r>
            <a:endParaRPr lang="en-US" dirty="0" smtClean="0">
              <a:solidFill>
                <a:schemeClr val="accent1"/>
              </a:solidFill>
            </a:endParaRPr>
          </a:p>
          <a:p>
            <a:pPr lvl="1"/>
            <a:r>
              <a:rPr lang="en-US" dirty="0" smtClean="0"/>
              <a:t>Left on the landscape and mostly scavenged, remains recovered and digested: </a:t>
            </a:r>
            <a:r>
              <a:rPr lang="en-US" dirty="0" smtClean="0">
                <a:solidFill>
                  <a:schemeClr val="accent1"/>
                </a:solidFill>
              </a:rPr>
              <a:t>11</a:t>
            </a:r>
          </a:p>
          <a:p>
            <a:pPr lvl="1"/>
            <a:r>
              <a:rPr lang="en-US" dirty="0" smtClean="0"/>
              <a:t>Carcass buried on property</a:t>
            </a:r>
            <a:r>
              <a:rPr lang="en-US" dirty="0" smtClean="0">
                <a:solidFill>
                  <a:schemeClr val="accent1"/>
                </a:solidFill>
              </a:rPr>
              <a:t>: 1</a:t>
            </a:r>
          </a:p>
          <a:p>
            <a:pPr marL="457200" lvl="1" indent="0">
              <a:buNone/>
            </a:pPr>
            <a:r>
              <a:rPr lang="en-US" dirty="0" smtClean="0"/>
              <a:t>		***6 hunters chose to consume known positive venison***</a:t>
            </a:r>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14584916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Deer Disposal </a:t>
            </a:r>
            <a:r>
              <a:rPr lang="en-US" dirty="0"/>
              <a:t>in a CWD Surveillance Area</a:t>
            </a:r>
          </a:p>
        </p:txBody>
      </p:sp>
      <p:sp>
        <p:nvSpPr>
          <p:cNvPr id="3" name="Content Placeholder 2"/>
          <p:cNvSpPr>
            <a:spLocks noGrp="1"/>
          </p:cNvSpPr>
          <p:nvPr>
            <p:ph idx="1"/>
          </p:nvPr>
        </p:nvSpPr>
        <p:spPr>
          <a:xfrm>
            <a:off x="400877" y="1557268"/>
            <a:ext cx="11118669" cy="5032375"/>
          </a:xfrm>
        </p:spPr>
        <p:txBody>
          <a:bodyPr>
            <a:normAutofit/>
          </a:bodyPr>
          <a:lstStyle/>
          <a:p>
            <a:r>
              <a:rPr lang="en-US" dirty="0" smtClean="0"/>
              <a:t>Getting the carcass disposed of properly is the key.   </a:t>
            </a:r>
          </a:p>
          <a:p>
            <a:pPr lvl="1"/>
            <a:r>
              <a:rPr lang="en-US" dirty="0" smtClean="0"/>
              <a:t>If left on the landscape, an infected deer carcass becomes a source of disease; thus, the </a:t>
            </a:r>
            <a:r>
              <a:rPr lang="en-US" b="1" u="sng" dirty="0" smtClean="0"/>
              <a:t>landfill is the best solution</a:t>
            </a:r>
            <a:r>
              <a:rPr lang="en-US" u="sng" dirty="0" smtClean="0"/>
              <a:t> </a:t>
            </a:r>
            <a:r>
              <a:rPr lang="en-US" b="1" u="sng" dirty="0" smtClean="0"/>
              <a:t>to reduce these risks by providing containment</a:t>
            </a:r>
            <a:r>
              <a:rPr lang="en-US" dirty="0" smtClean="0"/>
              <a:t>!</a:t>
            </a:r>
          </a:p>
          <a:p>
            <a:pPr lvl="1"/>
            <a:r>
              <a:rPr lang="en-US" dirty="0" smtClean="0"/>
              <a:t>There is </a:t>
            </a:r>
            <a:r>
              <a:rPr lang="en-US" b="1" u="sng" dirty="0" smtClean="0"/>
              <a:t>no human health risk associated with landfilling</a:t>
            </a:r>
            <a:r>
              <a:rPr lang="en-US" dirty="0" smtClean="0"/>
              <a:t>, the health advisory is only tied to </a:t>
            </a:r>
            <a:r>
              <a:rPr lang="en-US" b="1" u="sng" dirty="0" smtClean="0"/>
              <a:t>EATING</a:t>
            </a:r>
            <a:r>
              <a:rPr lang="en-US" dirty="0" smtClean="0"/>
              <a:t> CWD-positive venison</a:t>
            </a:r>
          </a:p>
          <a:p>
            <a:r>
              <a:rPr lang="en-US" dirty="0" smtClean="0"/>
              <a:t>Testing can determine knowns and unknowns. </a:t>
            </a:r>
          </a:p>
          <a:p>
            <a:pPr lvl="1"/>
            <a:r>
              <a:rPr lang="en-US" dirty="0" smtClean="0"/>
              <a:t>DNR will attempt to recover any confirmed                                                                                    CWD-positive deer and utilize the alkaline digester                                                                             at UMN</a:t>
            </a:r>
          </a:p>
          <a:p>
            <a:pPr lvl="1"/>
            <a:r>
              <a:rPr lang="en-US" dirty="0" smtClean="0"/>
              <a:t>Due to delays in receiving CWD test results, carcass                                           remains may already be in the waste stream and not recoverable</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815" y="3443168"/>
            <a:ext cx="5011185" cy="3310677"/>
          </a:xfrm>
          <a:prstGeom prst="rect">
            <a:avLst/>
          </a:prstGeom>
        </p:spPr>
      </p:pic>
    </p:spTree>
    <p:extLst>
      <p:ext uri="{BB962C8B-B14F-4D97-AF65-F5344CB8AC3E}">
        <p14:creationId xmlns:p14="http://schemas.microsoft.com/office/powerpoint/2010/main" val="5290478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Adopt-A-Dumpster Program</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8954" y="2907714"/>
            <a:ext cx="1093580" cy="109358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8954" y="4805303"/>
            <a:ext cx="1444363" cy="137166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188" y="2907714"/>
            <a:ext cx="1532250" cy="76874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581" y="4805303"/>
            <a:ext cx="1375465" cy="1131224"/>
          </a:xfrm>
          <a:prstGeom prst="rect">
            <a:avLst/>
          </a:prstGeom>
        </p:spPr>
      </p:pic>
    </p:spTree>
    <p:extLst>
      <p:ext uri="{BB962C8B-B14F-4D97-AF65-F5344CB8AC3E}">
        <p14:creationId xmlns:p14="http://schemas.microsoft.com/office/powerpoint/2010/main" val="23271317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Adopt-A-Dumpster Program</a:t>
            </a:r>
            <a:endParaRPr lang="en-US" dirty="0"/>
          </a:p>
        </p:txBody>
      </p:sp>
      <p:sp>
        <p:nvSpPr>
          <p:cNvPr id="3" name="Content Placeholder 2"/>
          <p:cNvSpPr>
            <a:spLocks noGrp="1"/>
          </p:cNvSpPr>
          <p:nvPr>
            <p:ph idx="1"/>
          </p:nvPr>
        </p:nvSpPr>
        <p:spPr>
          <a:xfrm>
            <a:off x="95794" y="1402080"/>
            <a:ext cx="12096206" cy="5268685"/>
          </a:xfrm>
        </p:spPr>
        <p:txBody>
          <a:bodyPr>
            <a:normAutofit/>
          </a:bodyPr>
          <a:lstStyle/>
          <a:p>
            <a:pPr marL="457200" lvl="1" indent="0">
              <a:buNone/>
            </a:pPr>
            <a:r>
              <a:rPr lang="en-US" dirty="0" smtClean="0"/>
              <a:t>Minnesota Session Laws-2019, </a:t>
            </a:r>
            <a:r>
              <a:rPr lang="en-US" dirty="0" err="1" smtClean="0"/>
              <a:t>I</a:t>
            </a:r>
            <a:r>
              <a:rPr lang="en-US" baseline="30000" dirty="0" err="1" smtClean="0"/>
              <a:t>st</a:t>
            </a:r>
            <a:r>
              <a:rPr lang="en-US" baseline="30000" dirty="0" smtClean="0"/>
              <a:t> </a:t>
            </a:r>
            <a:r>
              <a:rPr lang="en-US" dirty="0" smtClean="0"/>
              <a:t> Special Session Chapter 4, Article 1 Sec. 3 </a:t>
            </a:r>
            <a:r>
              <a:rPr lang="en-US" dirty="0" err="1" smtClean="0"/>
              <a:t>Subd</a:t>
            </a:r>
            <a:r>
              <a:rPr lang="en-US" dirty="0" smtClean="0"/>
              <a:t>. 6.</a:t>
            </a:r>
          </a:p>
          <a:p>
            <a:pPr lvl="1"/>
            <a:r>
              <a:rPr lang="en-US" sz="2000" dirty="0" smtClean="0"/>
              <a:t>$50,0000</a:t>
            </a:r>
            <a:r>
              <a:rPr lang="en-US" sz="2000" dirty="0"/>
              <a:t> </a:t>
            </a:r>
            <a:r>
              <a:rPr lang="en-US" sz="2000" dirty="0" smtClean="0"/>
              <a:t>from Wild </a:t>
            </a:r>
            <a:r>
              <a:rPr lang="en-US" sz="2000" dirty="0" err="1" smtClean="0"/>
              <a:t>Cervid</a:t>
            </a:r>
            <a:r>
              <a:rPr lang="en-US" sz="2000" dirty="0" smtClean="0"/>
              <a:t> Health Management Account in the Game and Fish Fund</a:t>
            </a:r>
          </a:p>
          <a:p>
            <a:pPr lvl="2"/>
            <a:r>
              <a:rPr lang="en-US" sz="1600" dirty="0" smtClean="0"/>
              <a:t>Provide dumpsters dedicated to disposing of deer carcasses where CWD has been detected</a:t>
            </a:r>
          </a:p>
          <a:p>
            <a:pPr lvl="2"/>
            <a:r>
              <a:rPr lang="en-US" sz="1600" dirty="0" smtClean="0"/>
              <a:t>Work with solid waste haulers and other interested parties and encourage volunteer support to ensure dumpsters are located at convenient locations with appropriate signage, </a:t>
            </a:r>
            <a:r>
              <a:rPr lang="en-US" sz="1600" u="sng" dirty="0" smtClean="0"/>
              <a:t>lined</a:t>
            </a:r>
            <a:r>
              <a:rPr lang="en-US" sz="1600" dirty="0" smtClean="0"/>
              <a:t>, and maintained.</a:t>
            </a:r>
          </a:p>
          <a:p>
            <a:pPr lvl="2"/>
            <a:r>
              <a:rPr lang="en-US" sz="1600" dirty="0" smtClean="0"/>
              <a:t>Ensure the carcasses collected are properly disposed of</a:t>
            </a:r>
          </a:p>
          <a:p>
            <a:pPr lvl="2"/>
            <a:r>
              <a:rPr lang="en-US" sz="1600" dirty="0" smtClean="0"/>
              <a:t>Work with Department of Health and Pollution Control Agency to develop guidelines for </a:t>
            </a:r>
          </a:p>
          <a:p>
            <a:pPr lvl="3"/>
            <a:r>
              <a:rPr lang="en-US" sz="1600" dirty="0"/>
              <a:t>h</a:t>
            </a:r>
            <a:r>
              <a:rPr lang="en-US" sz="1600" dirty="0" smtClean="0"/>
              <a:t>unters for handling deer in the field and transporting and disposing of carcasses</a:t>
            </a:r>
          </a:p>
          <a:p>
            <a:pPr lvl="3"/>
            <a:r>
              <a:rPr lang="en-US" sz="1600" dirty="0"/>
              <a:t>s</a:t>
            </a:r>
            <a:r>
              <a:rPr lang="en-US" sz="1600" dirty="0" smtClean="0"/>
              <a:t>olid waste facilities and solid waste haulers for proper handling, processing, and disposal of deer carcasses</a:t>
            </a:r>
          </a:p>
          <a:p>
            <a:pPr lvl="3"/>
            <a:r>
              <a:rPr lang="en-US" sz="1600" dirty="0" smtClean="0"/>
              <a:t>Taxidermists and meat processors for proper handling, processing, and disposal of deer carcasses</a:t>
            </a:r>
          </a:p>
          <a:p>
            <a:pPr lvl="2"/>
            <a:r>
              <a:rPr lang="en-US" sz="1600" dirty="0" smtClean="0"/>
              <a:t>Submit a report</a:t>
            </a:r>
          </a:p>
          <a:p>
            <a:pPr lvl="2"/>
            <a:endParaRPr lang="en-US" sz="1600" dirty="0"/>
          </a:p>
        </p:txBody>
      </p:sp>
    </p:spTree>
    <p:extLst>
      <p:ext uri="{BB962C8B-B14F-4D97-AF65-F5344CB8AC3E}">
        <p14:creationId xmlns:p14="http://schemas.microsoft.com/office/powerpoint/2010/main" val="7532646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5780" y="152400"/>
            <a:ext cx="3035431" cy="914400"/>
          </a:xfrm>
        </p:spPr>
        <p:txBody>
          <a:bodyPr>
            <a:normAutofit/>
          </a:bodyPr>
          <a:lstStyle/>
          <a:p>
            <a:r>
              <a:rPr lang="en-US" sz="2800" dirty="0" smtClean="0"/>
              <a:t>Adopt – A – Dumpster Program</a:t>
            </a:r>
            <a:endParaRPr lang="en-US" sz="2800" dirty="0"/>
          </a:p>
        </p:txBody>
      </p:sp>
      <p:sp>
        <p:nvSpPr>
          <p:cNvPr id="6" name="Slide Number Placeholder 5"/>
          <p:cNvSpPr>
            <a:spLocks noGrp="1"/>
          </p:cNvSpPr>
          <p:nvPr>
            <p:ph type="sldNum" sz="quarter" idx="12"/>
          </p:nvPr>
        </p:nvSpPr>
        <p:spPr/>
        <p:txBody>
          <a:bodyPr/>
          <a:lstStyle/>
          <a:p>
            <a:fld id="{48F63A3B-78C7-47BE-AE5E-E10140E04643}" type="slidenum">
              <a:rPr lang="en-US" smtClean="0"/>
              <a:t>17</a:t>
            </a:fld>
            <a:endParaRPr lang="en-US" dirty="0"/>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7306"/>
            <a:ext cx="8852663" cy="6840694"/>
          </a:xfrm>
        </p:spPr>
      </p:pic>
      <p:sp>
        <p:nvSpPr>
          <p:cNvPr id="10" name="Content Placeholder 2"/>
          <p:cNvSpPr txBox="1">
            <a:spLocks/>
          </p:cNvSpPr>
          <p:nvPr/>
        </p:nvSpPr>
        <p:spPr>
          <a:xfrm>
            <a:off x="8946036" y="1329178"/>
            <a:ext cx="3110846" cy="514703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Legislature allocated $50k to establish program</a:t>
            </a:r>
          </a:p>
          <a:p>
            <a:r>
              <a:rPr lang="en-US" sz="2000" dirty="0" smtClean="0"/>
              <a:t>Goal was to reduce risk of CWD-infected carcass remains on the landscape</a:t>
            </a:r>
          </a:p>
          <a:p>
            <a:r>
              <a:rPr lang="en-US" sz="2000" dirty="0" smtClean="0"/>
              <a:t>20 dumpsters in the SE and 6 in the NC zones last fall</a:t>
            </a:r>
          </a:p>
          <a:p>
            <a:pPr marL="457200" lvl="1" indent="0">
              <a:buNone/>
            </a:pPr>
            <a:r>
              <a:rPr lang="en-US" sz="2000" b="1" u="sng" dirty="0" smtClean="0"/>
              <a:t>RESULTS:</a:t>
            </a:r>
          </a:p>
          <a:p>
            <a:r>
              <a:rPr lang="en-US" sz="2000" dirty="0" smtClean="0"/>
              <a:t>200 tons of deer parts were brought to landfill</a:t>
            </a:r>
          </a:p>
          <a:p>
            <a:r>
              <a:rPr lang="en-US" sz="2000" dirty="0" smtClean="0"/>
              <a:t>Cost ~$200k</a:t>
            </a:r>
          </a:p>
          <a:p>
            <a:pPr lvl="1"/>
            <a:endParaRPr lang="en-US" dirty="0"/>
          </a:p>
        </p:txBody>
      </p:sp>
    </p:spTree>
    <p:extLst>
      <p:ext uri="{BB962C8B-B14F-4D97-AF65-F5344CB8AC3E}">
        <p14:creationId xmlns:p14="http://schemas.microsoft.com/office/powerpoint/2010/main" val="1243818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952" y="152400"/>
            <a:ext cx="6125510" cy="914400"/>
          </a:xfrm>
        </p:spPr>
        <p:txBody>
          <a:bodyPr>
            <a:normAutofit fontScale="90000"/>
          </a:bodyPr>
          <a:lstStyle/>
          <a:p>
            <a:r>
              <a:rPr lang="en-US" dirty="0" smtClean="0"/>
              <a:t>CWD Testing Results from Fall 2019</a:t>
            </a:r>
            <a:endParaRPr lang="en-US" dirty="0"/>
          </a:p>
        </p:txBody>
      </p:sp>
      <p:sp>
        <p:nvSpPr>
          <p:cNvPr id="3" name="Content Placeholder 2"/>
          <p:cNvSpPr>
            <a:spLocks noGrp="1"/>
          </p:cNvSpPr>
          <p:nvPr>
            <p:ph idx="1"/>
          </p:nvPr>
        </p:nvSpPr>
        <p:spPr>
          <a:xfrm>
            <a:off x="149773" y="1305963"/>
            <a:ext cx="6377151" cy="5552037"/>
          </a:xfrm>
        </p:spPr>
        <p:txBody>
          <a:bodyPr>
            <a:noAutofit/>
          </a:bodyPr>
          <a:lstStyle/>
          <a:p>
            <a:r>
              <a:rPr lang="en-US" sz="1800" dirty="0" smtClean="0"/>
              <a:t>Total hunter-harvested samples </a:t>
            </a:r>
            <a:r>
              <a:rPr lang="en-US" sz="1800" dirty="0"/>
              <a:t>c</a:t>
            </a:r>
            <a:r>
              <a:rPr lang="en-US" sz="1800" dirty="0" smtClean="0"/>
              <a:t>ollected during fall 2019: 17,118</a:t>
            </a:r>
          </a:p>
          <a:p>
            <a:pPr lvl="1"/>
            <a:r>
              <a:rPr lang="en-US" sz="1600" dirty="0" smtClean="0"/>
              <a:t>23 CWD-positives, all in the southeast </a:t>
            </a:r>
          </a:p>
          <a:p>
            <a:pPr lvl="1"/>
            <a:r>
              <a:rPr lang="en-US" sz="1600" dirty="0" smtClean="0"/>
              <a:t>No positives in the North-Central or Central Zones</a:t>
            </a:r>
          </a:p>
          <a:p>
            <a:r>
              <a:rPr lang="en-US" sz="1800" dirty="0" smtClean="0"/>
              <a:t>An additional 1,040 were sampled post-season in the southeast through special late hunts (567), landowner permits (10), and agency culling (463)</a:t>
            </a:r>
          </a:p>
          <a:p>
            <a:pPr lvl="1"/>
            <a:r>
              <a:rPr lang="en-US" sz="1600" dirty="0" smtClean="0"/>
              <a:t>10 CWD-positives</a:t>
            </a:r>
          </a:p>
          <a:p>
            <a:r>
              <a:rPr lang="en-US" sz="1800" dirty="0" smtClean="0"/>
              <a:t>358 deer were sampled opportunistically statewide (vehicle-killed, found dead, reported sick)</a:t>
            </a:r>
          </a:p>
          <a:p>
            <a:pPr lvl="1"/>
            <a:r>
              <a:rPr lang="en-US" sz="1600" dirty="0" smtClean="0"/>
              <a:t>3 CWD-positives, all in the southeast</a:t>
            </a:r>
            <a:r>
              <a:rPr lang="en-US" sz="1800" b="1" dirty="0" smtClean="0"/>
              <a:t>		</a:t>
            </a:r>
            <a:endParaRPr lang="en-US" sz="1800" dirty="0" smtClean="0"/>
          </a:p>
          <a:p>
            <a:r>
              <a:rPr lang="en-US" sz="1800" dirty="0" smtClean="0"/>
              <a:t>To date, &gt;90,000 deer tested since 2002</a:t>
            </a:r>
          </a:p>
          <a:p>
            <a:pPr lvl="1"/>
            <a:r>
              <a:rPr lang="en-US" sz="1400" dirty="0" smtClean="0"/>
              <a:t>88 positive wild deer in 6 counties: Olmstead, Fillmore, Winona, Houston, Crow Wing, Dakota</a:t>
            </a:r>
            <a:endParaRPr lang="en-US" sz="1400" dirty="0"/>
          </a:p>
        </p:txBody>
      </p:sp>
      <p:sp>
        <p:nvSpPr>
          <p:cNvPr id="6" name="Slide Number Placeholder 5"/>
          <p:cNvSpPr>
            <a:spLocks noGrp="1"/>
          </p:cNvSpPr>
          <p:nvPr>
            <p:ph type="sldNum" sz="quarter" idx="12"/>
          </p:nvPr>
        </p:nvSpPr>
        <p:spPr/>
        <p:txBody>
          <a:bodyPr/>
          <a:lstStyle/>
          <a:p>
            <a:fld id="{48F63A3B-78C7-47BE-AE5E-E10140E04643}" type="slidenum">
              <a:rPr lang="en-US" smtClean="0"/>
              <a:t>18</a:t>
            </a:fld>
            <a:endParaRPr lang="en-US" dirty="0"/>
          </a:p>
        </p:txBody>
      </p:sp>
      <p:pic>
        <p:nvPicPr>
          <p:cNvPr id="10" name="Picture 9" descr="Locations of hunter-harvested deer using dots on a map with purple dots for north central deer, grey dots for central deer, yellow dots for southeast control zone deer, an red dots for southeast management zone deers. Positive fall hunter-harvested deer are represented as green squares." title="Figure 3: Locatino of hunter harvested samples"/>
          <p:cNvPicPr/>
          <p:nvPr/>
        </p:nvPicPr>
        <p:blipFill>
          <a:blip r:embed="rId2" cstate="print">
            <a:extLst>
              <a:ext uri="{28A0092B-C50C-407E-A947-70E740481C1C}">
                <a14:useLocalDpi xmlns:a14="http://schemas.microsoft.com/office/drawing/2010/main" val="0"/>
              </a:ext>
            </a:extLst>
          </a:blip>
          <a:stretch>
            <a:fillRect/>
          </a:stretch>
        </p:blipFill>
        <p:spPr>
          <a:xfrm>
            <a:off x="6526924" y="0"/>
            <a:ext cx="5611885" cy="6858000"/>
          </a:xfrm>
          <a:prstGeom prst="rect">
            <a:avLst/>
          </a:prstGeom>
        </p:spPr>
      </p:pic>
    </p:spTree>
    <p:extLst>
      <p:ext uri="{BB962C8B-B14F-4D97-AF65-F5344CB8AC3E}">
        <p14:creationId xmlns:p14="http://schemas.microsoft.com/office/powerpoint/2010/main" val="3388597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Taxidermists</a:t>
            </a:r>
            <a:endParaRPr lang="en-US" dirty="0"/>
          </a:p>
        </p:txBody>
      </p:sp>
      <p:sp>
        <p:nvSpPr>
          <p:cNvPr id="3" name="Content Placeholder 2"/>
          <p:cNvSpPr>
            <a:spLocks noGrp="1"/>
          </p:cNvSpPr>
          <p:nvPr>
            <p:ph idx="1"/>
          </p:nvPr>
        </p:nvSpPr>
        <p:spPr>
          <a:xfrm>
            <a:off x="298579" y="1474237"/>
            <a:ext cx="11663265" cy="5247238"/>
          </a:xfrm>
        </p:spPr>
        <p:txBody>
          <a:bodyPr>
            <a:normAutofit/>
          </a:bodyPr>
          <a:lstStyle/>
          <a:p>
            <a:r>
              <a:rPr lang="en-US" dirty="0" smtClean="0"/>
              <a:t>DNR staff contacted 46 taxidermists within our CWD zones</a:t>
            </a:r>
          </a:p>
          <a:p>
            <a:pPr lvl="1"/>
            <a:r>
              <a:rPr lang="en-US" dirty="0" smtClean="0"/>
              <a:t>28 decided to participate (reimbursed them $15/deer for collecting LN, muscle, a tooth, and data)</a:t>
            </a:r>
          </a:p>
          <a:p>
            <a:r>
              <a:rPr lang="en-US" dirty="0" smtClean="0">
                <a:solidFill>
                  <a:schemeClr val="accent1"/>
                </a:solidFill>
              </a:rPr>
              <a:t>1,404 </a:t>
            </a:r>
            <a:r>
              <a:rPr lang="en-US" dirty="0" smtClean="0"/>
              <a:t>samples were collected by taxidermists last fall = </a:t>
            </a:r>
            <a:r>
              <a:rPr lang="en-US" dirty="0" smtClean="0">
                <a:solidFill>
                  <a:schemeClr val="accent1"/>
                </a:solidFill>
              </a:rPr>
              <a:t>$21,240</a:t>
            </a:r>
            <a:r>
              <a:rPr lang="en-US" dirty="0" smtClean="0"/>
              <a:t>. </a:t>
            </a:r>
          </a:p>
          <a:p>
            <a:pPr lvl="1"/>
            <a:r>
              <a:rPr lang="en-US" sz="2400" b="1" dirty="0" smtClean="0">
                <a:solidFill>
                  <a:srgbClr val="C00000"/>
                </a:solidFill>
              </a:rPr>
              <a:t>4 positives in 2019, 7</a:t>
            </a:r>
            <a:r>
              <a:rPr lang="en-US" sz="2400" b="1" dirty="0" smtClean="0">
                <a:solidFill>
                  <a:srgbClr val="B20738"/>
                </a:solidFill>
              </a:rPr>
              <a:t> total positive samples have come from taxidermists so </a:t>
            </a:r>
            <a:r>
              <a:rPr lang="en-US" sz="2400" b="1" dirty="0" smtClean="0">
                <a:solidFill>
                  <a:srgbClr val="C00000"/>
                </a:solidFill>
              </a:rPr>
              <a:t>far (7/88, </a:t>
            </a:r>
            <a:r>
              <a:rPr lang="en-US" sz="2400" b="1" dirty="0">
                <a:solidFill>
                  <a:srgbClr val="C00000"/>
                </a:solidFill>
              </a:rPr>
              <a:t>8</a:t>
            </a:r>
            <a:r>
              <a:rPr lang="en-US" sz="2400" b="1" dirty="0" smtClean="0">
                <a:solidFill>
                  <a:srgbClr val="C00000"/>
                </a:solidFill>
              </a:rPr>
              <a:t>%)</a:t>
            </a:r>
          </a:p>
          <a:p>
            <a:r>
              <a:rPr lang="en-US" dirty="0" smtClean="0"/>
              <a:t>Trophy heads –</a:t>
            </a:r>
          </a:p>
          <a:p>
            <a:pPr lvl="1"/>
            <a:r>
              <a:rPr lang="en-US" dirty="0" smtClean="0"/>
              <a:t>Central = </a:t>
            </a:r>
            <a:r>
              <a:rPr lang="en-US" dirty="0"/>
              <a:t>6</a:t>
            </a:r>
            <a:r>
              <a:rPr lang="en-US" dirty="0" smtClean="0"/>
              <a:t> forms</a:t>
            </a:r>
          </a:p>
          <a:p>
            <a:pPr lvl="1"/>
            <a:r>
              <a:rPr lang="en-US" dirty="0" smtClean="0"/>
              <a:t>NC = 97 forms</a:t>
            </a:r>
          </a:p>
          <a:p>
            <a:pPr lvl="1"/>
            <a:r>
              <a:rPr lang="en-US" dirty="0" smtClean="0"/>
              <a:t>SE = 1,301 forms</a:t>
            </a:r>
          </a:p>
        </p:txBody>
      </p:sp>
      <p:sp>
        <p:nvSpPr>
          <p:cNvPr id="6" name="Slide Number Placeholder 5"/>
          <p:cNvSpPr>
            <a:spLocks noGrp="1"/>
          </p:cNvSpPr>
          <p:nvPr>
            <p:ph type="sldNum" sz="quarter" idx="12"/>
          </p:nvPr>
        </p:nvSpPr>
        <p:spPr/>
        <p:txBody>
          <a:bodyPr/>
          <a:lstStyle/>
          <a:p>
            <a:fld id="{48F63A3B-78C7-47BE-AE5E-E10140E04643}" type="slidenum">
              <a:rPr lang="en-US" smtClean="0"/>
              <a:t>19</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5060" y="3652842"/>
            <a:ext cx="5309948" cy="2980338"/>
          </a:xfrm>
          <a:prstGeom prst="rect">
            <a:avLst/>
          </a:prstGeom>
        </p:spPr>
      </p:pic>
    </p:spTree>
    <p:extLst>
      <p:ext uri="{BB962C8B-B14F-4D97-AF65-F5344CB8AC3E}">
        <p14:creationId xmlns:p14="http://schemas.microsoft.com/office/powerpoint/2010/main" val="495224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sz="half" idx="1"/>
          </p:nvPr>
        </p:nvSpPr>
        <p:spPr>
          <a:xfrm>
            <a:off x="417584" y="1732842"/>
            <a:ext cx="7350462" cy="4721873"/>
          </a:xfrm>
        </p:spPr>
        <p:txBody>
          <a:bodyPr>
            <a:normAutofit fontScale="77500" lnSpcReduction="20000"/>
          </a:bodyPr>
          <a:lstStyle/>
          <a:p>
            <a:r>
              <a:rPr lang="en-US" dirty="0" smtClean="0"/>
              <a:t>Brief overview of Chronic Wasting Disease</a:t>
            </a:r>
          </a:p>
          <a:p>
            <a:r>
              <a:rPr lang="en-US" dirty="0" smtClean="0"/>
              <a:t>Challenges with managing the deer waste stream</a:t>
            </a:r>
          </a:p>
          <a:p>
            <a:r>
              <a:rPr lang="en-US" dirty="0" smtClean="0"/>
              <a:t>Adopt-A-Dumpster </a:t>
            </a:r>
            <a:r>
              <a:rPr lang="en-US" dirty="0" smtClean="0"/>
              <a:t>Program</a:t>
            </a:r>
          </a:p>
          <a:p>
            <a:r>
              <a:rPr lang="en-US" dirty="0" smtClean="0"/>
              <a:t>Recap of Fall 2019 efforts</a:t>
            </a:r>
          </a:p>
          <a:p>
            <a:r>
              <a:rPr lang="en-US" dirty="0" smtClean="0"/>
              <a:t>New </a:t>
            </a:r>
            <a:r>
              <a:rPr lang="en-US" dirty="0" smtClean="0"/>
              <a:t>areas with increased risk for CWD in 2020</a:t>
            </a:r>
          </a:p>
          <a:p>
            <a:pPr lvl="1"/>
            <a:r>
              <a:rPr lang="en-US" dirty="0"/>
              <a:t>Douglas </a:t>
            </a:r>
            <a:r>
              <a:rPr lang="en-US" dirty="0" smtClean="0"/>
              <a:t>County – CWD-infected deer farm</a:t>
            </a:r>
            <a:endParaRPr lang="en-US" dirty="0"/>
          </a:p>
          <a:p>
            <a:pPr lvl="1"/>
            <a:r>
              <a:rPr lang="en-US" dirty="0"/>
              <a:t>Pine </a:t>
            </a:r>
            <a:r>
              <a:rPr lang="en-US" dirty="0" smtClean="0"/>
              <a:t>County – CWD-infected deer farm</a:t>
            </a:r>
            <a:endParaRPr lang="en-US" dirty="0"/>
          </a:p>
          <a:p>
            <a:pPr lvl="1"/>
            <a:r>
              <a:rPr lang="en-US" dirty="0"/>
              <a:t>Dakota </a:t>
            </a:r>
            <a:r>
              <a:rPr lang="en-US" dirty="0" smtClean="0"/>
              <a:t>County – CWD-infected wild deer</a:t>
            </a:r>
          </a:p>
          <a:p>
            <a:r>
              <a:rPr lang="en-US" dirty="0" smtClean="0"/>
              <a:t>CWD surveillance changes for Fall 2020; responding to Covid-19 </a:t>
            </a:r>
            <a:r>
              <a:rPr lang="en-US" dirty="0" smtClean="0"/>
              <a:t>risks</a:t>
            </a:r>
          </a:p>
          <a:p>
            <a:r>
              <a:rPr lang="en-US" dirty="0" smtClean="0"/>
              <a:t>Testing to date in Fall 2020</a:t>
            </a:r>
            <a:endParaRPr lang="en-US" dirty="0" smtClean="0"/>
          </a:p>
          <a:p>
            <a:endParaRPr lang="en-US" dirty="0"/>
          </a:p>
          <a:p>
            <a:pPr lvl="1"/>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2</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5669" y="1329559"/>
            <a:ext cx="4146331" cy="5528441"/>
          </a:xfrm>
          <a:prstGeom prst="rect">
            <a:avLst/>
          </a:prstGeom>
        </p:spPr>
      </p:pic>
    </p:spTree>
    <p:extLst>
      <p:ext uri="{BB962C8B-B14F-4D97-AF65-F5344CB8AC3E}">
        <p14:creationId xmlns:p14="http://schemas.microsoft.com/office/powerpoint/2010/main" val="13704916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4303" y="152400"/>
            <a:ext cx="2981739" cy="914400"/>
          </a:xfrm>
        </p:spPr>
        <p:txBody>
          <a:bodyPr/>
          <a:lstStyle/>
          <a:p>
            <a:r>
              <a:rPr lang="en-US" dirty="0" smtClean="0"/>
              <a:t>Southeast MN</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20</a:t>
            </a:fld>
            <a:endParaRPr lang="en-US" dirty="0"/>
          </a:p>
        </p:txBody>
      </p:sp>
      <p:sp>
        <p:nvSpPr>
          <p:cNvPr id="8" name="TextBox 7"/>
          <p:cNvSpPr txBox="1"/>
          <p:nvPr/>
        </p:nvSpPr>
        <p:spPr>
          <a:xfrm>
            <a:off x="8399282" y="1451113"/>
            <a:ext cx="3738891" cy="553997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Disease is persisting in Fillmore County area, where originally found in fall 2016.  Spread has also occurred in the surrounding area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Two new areas of disease have also been found in Winona/Houston counties:</a:t>
            </a:r>
          </a:p>
          <a:p>
            <a:pPr marL="742950" lvl="1" indent="-285750">
              <a:buFont typeface="Arial" panose="020B0604020202020204" pitchFamily="34" charset="0"/>
              <a:buChar char="•"/>
            </a:pPr>
            <a:r>
              <a:rPr lang="en-US" sz="2000" dirty="0" smtClean="0"/>
              <a:t>Immediately surrounding the CWD+ deer farm, there are now 9 cases in the wild</a:t>
            </a:r>
          </a:p>
          <a:p>
            <a:pPr marL="742950" lvl="1" indent="-285750">
              <a:buFont typeface="Arial" panose="020B0604020202020204" pitchFamily="34" charset="0"/>
              <a:buChar char="•"/>
            </a:pPr>
            <a:r>
              <a:rPr lang="en-US" sz="2000" dirty="0"/>
              <a:t>4</a:t>
            </a:r>
            <a:r>
              <a:rPr lang="en-US" sz="2000" dirty="0" smtClean="0"/>
              <a:t> CWD+ deer in the same section by Money Creek in Houston County.</a:t>
            </a:r>
          </a:p>
          <a:p>
            <a:pPr marL="742950" lvl="1" indent="-285750">
              <a:buFont typeface="Arial" panose="020B0604020202020204" pitchFamily="34" charset="0"/>
              <a:buChar char="•"/>
            </a:pPr>
            <a:endParaRPr lang="en-US" dirty="0" smtClean="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259" y="64269"/>
            <a:ext cx="8475815" cy="6553347"/>
          </a:xfrm>
        </p:spPr>
      </p:pic>
    </p:spTree>
    <p:extLst>
      <p:ext uri="{BB962C8B-B14F-4D97-AF65-F5344CB8AC3E}">
        <p14:creationId xmlns:p14="http://schemas.microsoft.com/office/powerpoint/2010/main" val="1530775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CWD Prevalence in DPA 603 - Fillmore County Outbreak</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11/18/2020</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21</a:t>
            </a:fld>
            <a:endParaRPr lang="en-US" dirty="0"/>
          </a:p>
        </p:txBody>
      </p:sp>
      <p:sp>
        <p:nvSpPr>
          <p:cNvPr id="8" name="TextBox 7"/>
          <p:cNvSpPr txBox="1"/>
          <p:nvPr/>
        </p:nvSpPr>
        <p:spPr>
          <a:xfrm>
            <a:off x="7470182" y="1734613"/>
            <a:ext cx="4463512"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CWD prevalence is still low in DPA 603; however, increased from 2017 to 2018</a:t>
            </a:r>
            <a:endParaRPr lang="en-US" sz="2800" dirty="0"/>
          </a:p>
          <a:p>
            <a:pPr marL="285750" indent="-285750">
              <a:buFont typeface="Arial" panose="020B0604020202020204" pitchFamily="34" charset="0"/>
              <a:buChar char="•"/>
            </a:pPr>
            <a:r>
              <a:rPr lang="en-US" sz="2800" dirty="0" smtClean="0"/>
              <a:t>This infection appears to be persisting in the Preston-Lanesboro area and spreading outward</a:t>
            </a:r>
            <a:endParaRPr lang="en-US" sz="2800" dirty="0"/>
          </a:p>
          <a:p>
            <a:pPr marL="285750" indent="-285750">
              <a:buFont typeface="Arial" panose="020B0604020202020204" pitchFamily="34" charset="0"/>
              <a:buChar char="•"/>
            </a:pPr>
            <a:r>
              <a:rPr lang="en-US" sz="2800" dirty="0" smtClean="0"/>
              <a:t>2019 prevalence estimate only slightly higher than 2018</a:t>
            </a:r>
            <a:endParaRPr lang="en-US" sz="2800" dirty="0"/>
          </a:p>
        </p:txBody>
      </p:sp>
      <p:graphicFrame>
        <p:nvGraphicFramePr>
          <p:cNvPr id="9" name="Chart 8"/>
          <p:cNvGraphicFramePr>
            <a:graphicFrameLocks/>
          </p:cNvGraphicFramePr>
          <p:nvPr>
            <p:extLst>
              <p:ext uri="{D42A27DB-BD31-4B8C-83A1-F6EECF244321}">
                <p14:modId xmlns:p14="http://schemas.microsoft.com/office/powerpoint/2010/main" val="3831114528"/>
              </p:ext>
            </p:extLst>
          </p:nvPr>
        </p:nvGraphicFramePr>
        <p:xfrm>
          <a:off x="355600" y="1925113"/>
          <a:ext cx="6775988" cy="41137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525192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FY20 Spending on CWD-related Efforts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Overall spending FY20: $2,777,626</a:t>
            </a:r>
          </a:p>
          <a:p>
            <a:pPr lvl="1"/>
            <a:r>
              <a:rPr lang="en-US" dirty="0" smtClean="0"/>
              <a:t>DNR staff salary: $1,006,710</a:t>
            </a:r>
          </a:p>
          <a:p>
            <a:pPr lvl="1"/>
            <a:r>
              <a:rPr lang="en-US" dirty="0" smtClean="0"/>
              <a:t>Sample collection efforts: $798,303</a:t>
            </a:r>
          </a:p>
          <a:p>
            <a:pPr lvl="2"/>
            <a:r>
              <a:rPr lang="en-US" dirty="0" smtClean="0"/>
              <a:t>Includes travel, supplies, student contracts, taxidermists, meat processor, and equipment</a:t>
            </a:r>
          </a:p>
          <a:p>
            <a:pPr lvl="1"/>
            <a:r>
              <a:rPr lang="en-US" dirty="0" smtClean="0"/>
              <a:t>CWD diagnostic testing: $335,179</a:t>
            </a:r>
          </a:p>
          <a:p>
            <a:pPr lvl="1"/>
            <a:r>
              <a:rPr lang="en-US" dirty="0" smtClean="0"/>
              <a:t>Agency culling with USDA: $295,209</a:t>
            </a:r>
          </a:p>
          <a:p>
            <a:pPr lvl="1"/>
            <a:r>
              <a:rPr lang="en-US" dirty="0" smtClean="0"/>
              <a:t>Adopt -A- Dumpster program: $185,791</a:t>
            </a:r>
          </a:p>
          <a:p>
            <a:pPr lvl="1"/>
            <a:r>
              <a:rPr lang="en-US" dirty="0" smtClean="0"/>
              <a:t>CWD-related research projects: $156,434</a:t>
            </a:r>
          </a:p>
          <a:p>
            <a:r>
              <a:rPr lang="en-US" dirty="0" smtClean="0"/>
              <a:t>Funding sources: General Fund ($1,592,162), Game &amp; Fish ($550,127), DNR Dedicated Accounts ($635,337)</a:t>
            </a:r>
          </a:p>
        </p:txBody>
      </p:sp>
      <p:sp>
        <p:nvSpPr>
          <p:cNvPr id="6" name="Slide Number Placeholder 5"/>
          <p:cNvSpPr>
            <a:spLocks noGrp="1"/>
          </p:cNvSpPr>
          <p:nvPr>
            <p:ph type="sldNum" sz="quarter" idx="12"/>
          </p:nvPr>
        </p:nvSpPr>
        <p:spPr/>
        <p:txBody>
          <a:bodyPr/>
          <a:lstStyle/>
          <a:p>
            <a:fld id="{48F63A3B-78C7-47BE-AE5E-E10140E04643}" type="slidenum">
              <a:rPr lang="en-US" smtClean="0"/>
              <a:t>22</a:t>
            </a:fld>
            <a:endParaRPr lang="en-US" dirty="0"/>
          </a:p>
        </p:txBody>
      </p:sp>
    </p:spTree>
    <p:extLst>
      <p:ext uri="{BB962C8B-B14F-4D97-AF65-F5344CB8AC3E}">
        <p14:creationId xmlns:p14="http://schemas.microsoft.com/office/powerpoint/2010/main" val="3386138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2008" y="152400"/>
            <a:ext cx="5301792" cy="914400"/>
          </a:xfrm>
        </p:spPr>
        <p:txBody>
          <a:bodyPr/>
          <a:lstStyle/>
          <a:p>
            <a:pPr algn="ctr"/>
            <a:r>
              <a:rPr lang="en-US" dirty="0" smtClean="0"/>
              <a:t>2020 CWD Surveillance</a:t>
            </a:r>
            <a:endParaRPr lang="en-US" dirty="0"/>
          </a:p>
        </p:txBody>
      </p:sp>
      <p:sp>
        <p:nvSpPr>
          <p:cNvPr id="9" name="TextBox 8"/>
          <p:cNvSpPr txBox="1"/>
          <p:nvPr/>
        </p:nvSpPr>
        <p:spPr>
          <a:xfrm>
            <a:off x="6052008" y="1253198"/>
            <a:ext cx="5800531" cy="5909310"/>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t>New</a:t>
            </a:r>
            <a:r>
              <a:rPr lang="en-US" sz="2400" dirty="0" smtClean="0"/>
              <a:t>: West Central </a:t>
            </a:r>
            <a:r>
              <a:rPr lang="en-US" sz="2400" dirty="0"/>
              <a:t>Surveillance Area (Douglas </a:t>
            </a:r>
            <a:r>
              <a:rPr lang="en-US" sz="2400" dirty="0" smtClean="0"/>
              <a:t>County farm response)</a:t>
            </a:r>
          </a:p>
          <a:p>
            <a:endParaRPr lang="en-US" sz="2400" dirty="0" smtClean="0"/>
          </a:p>
          <a:p>
            <a:pPr marL="285750" indent="-285750">
              <a:buFont typeface="Arial" panose="020B0604020202020204" pitchFamily="34" charset="0"/>
              <a:buChar char="•"/>
            </a:pPr>
            <a:r>
              <a:rPr lang="en-US" sz="2400" b="1" dirty="0" smtClean="0"/>
              <a:t>New</a:t>
            </a:r>
            <a:r>
              <a:rPr lang="en-US" sz="2400" dirty="0" smtClean="0"/>
              <a:t>: East Central </a:t>
            </a:r>
            <a:r>
              <a:rPr lang="en-US" sz="2400" dirty="0"/>
              <a:t>Surveillance Area (Pine </a:t>
            </a:r>
            <a:r>
              <a:rPr lang="en-US" sz="2400" dirty="0" smtClean="0"/>
              <a:t>County arm </a:t>
            </a:r>
            <a:r>
              <a:rPr lang="en-US" sz="2400" dirty="0"/>
              <a:t>r</a:t>
            </a:r>
            <a:r>
              <a:rPr lang="en-US" sz="2400" dirty="0" smtClean="0"/>
              <a:t>esponse)</a:t>
            </a:r>
          </a:p>
          <a:p>
            <a:endParaRPr lang="en-US" sz="2400" dirty="0" smtClean="0"/>
          </a:p>
          <a:p>
            <a:pPr marL="285750" indent="-285750">
              <a:buFont typeface="Arial" panose="020B0604020202020204" pitchFamily="34" charset="0"/>
              <a:buChar char="•"/>
            </a:pPr>
            <a:r>
              <a:rPr lang="en-US" sz="2400" b="1" dirty="0" smtClean="0"/>
              <a:t>New</a:t>
            </a:r>
            <a:r>
              <a:rPr lang="en-US" sz="2400" dirty="0" smtClean="0"/>
              <a:t>: South Metro </a:t>
            </a:r>
            <a:r>
              <a:rPr lang="en-US" sz="2400" dirty="0"/>
              <a:t>Surveillance Area (Dakota County </a:t>
            </a:r>
            <a:r>
              <a:rPr lang="en-US" sz="2400" dirty="0" smtClean="0"/>
              <a:t>wild </a:t>
            </a:r>
            <a:r>
              <a:rPr lang="en-US" sz="2400" dirty="0"/>
              <a:t>deer </a:t>
            </a:r>
            <a:r>
              <a:rPr lang="en-US" sz="2400" dirty="0" smtClean="0"/>
              <a:t>response: orange area)</a:t>
            </a:r>
          </a:p>
          <a:p>
            <a:pPr marL="742950" lvl="1" indent="-285750">
              <a:buFont typeface="Arial" panose="020B0604020202020204" pitchFamily="34" charset="0"/>
              <a:buChar char="•"/>
            </a:pPr>
            <a:r>
              <a:rPr lang="en-US" sz="2400" b="1" dirty="0" smtClean="0"/>
              <a:t>New</a:t>
            </a:r>
            <a:r>
              <a:rPr lang="en-US" sz="2400" dirty="0" smtClean="0"/>
              <a:t>: DPA 605 CWD </a:t>
            </a:r>
            <a:r>
              <a:rPr lang="en-US" sz="2400" dirty="0"/>
              <a:t>M</a:t>
            </a:r>
            <a:r>
              <a:rPr lang="en-US" sz="2400" dirty="0" smtClean="0"/>
              <a:t>anagement Zone (grey area)</a:t>
            </a:r>
          </a:p>
          <a:p>
            <a:r>
              <a:rPr lang="en-US" sz="2400" dirty="0" smtClean="0"/>
              <a:t> </a:t>
            </a:r>
          </a:p>
          <a:p>
            <a:pPr marL="285750" indent="-285750">
              <a:buFont typeface="Arial" panose="020B0604020202020204" pitchFamily="34" charset="0"/>
              <a:buChar char="•"/>
            </a:pPr>
            <a:r>
              <a:rPr lang="en-US" sz="2400" dirty="0" smtClean="0"/>
              <a:t>Southeast </a:t>
            </a:r>
            <a:r>
              <a:rPr lang="en-US" sz="2400" dirty="0"/>
              <a:t>Management and Control Z</a:t>
            </a:r>
            <a:r>
              <a:rPr lang="en-US" sz="2400" dirty="0" smtClean="0"/>
              <a:t>ones</a:t>
            </a:r>
          </a:p>
          <a:p>
            <a:endParaRPr lang="en-US" sz="2400" dirty="0"/>
          </a:p>
          <a:p>
            <a:pPr marL="285750" indent="-285750">
              <a:buFont typeface="Arial" panose="020B0604020202020204" pitchFamily="34" charset="0"/>
              <a:buChar char="•"/>
            </a:pPr>
            <a:r>
              <a:rPr lang="en-US" sz="2400" dirty="0" smtClean="0"/>
              <a:t>North Central </a:t>
            </a:r>
            <a:r>
              <a:rPr lang="en-US" sz="2400" dirty="0"/>
              <a:t>Management Zone</a:t>
            </a:r>
          </a:p>
          <a:p>
            <a:pPr marL="285750" indent="-285750">
              <a:buFont typeface="Arial" panose="020B0604020202020204" pitchFamily="34" charset="0"/>
              <a:buChar char="•"/>
            </a:pP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5250730" cy="6795063"/>
          </a:xfrm>
        </p:spPr>
      </p:pic>
    </p:spTree>
    <p:extLst>
      <p:ext uri="{BB962C8B-B14F-4D97-AF65-F5344CB8AC3E}">
        <p14:creationId xmlns:p14="http://schemas.microsoft.com/office/powerpoint/2010/main" val="25277018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Expanded Deer Feeding and Attractant Use Bans</a:t>
            </a:r>
            <a:endParaRPr lang="en-US" dirty="0"/>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97263" y="1379055"/>
            <a:ext cx="5117769" cy="4797908"/>
          </a:xfrm>
        </p:spPr>
      </p:pic>
      <p:sp>
        <p:nvSpPr>
          <p:cNvPr id="4" name="Content Placeholder 3"/>
          <p:cNvSpPr>
            <a:spLocks noGrp="1"/>
          </p:cNvSpPr>
          <p:nvPr>
            <p:ph sz="half" idx="2"/>
          </p:nvPr>
        </p:nvSpPr>
        <p:spPr/>
        <p:txBody>
          <a:bodyPr>
            <a:normAutofit fontScale="85000" lnSpcReduction="20000"/>
          </a:bodyPr>
          <a:lstStyle/>
          <a:p>
            <a:r>
              <a:rPr lang="en-US" dirty="0"/>
              <a:t>Deer feeding is prohibited in areas where </a:t>
            </a:r>
            <a:r>
              <a:rPr lang="en-US" dirty="0" smtClean="0"/>
              <a:t>CWD was </a:t>
            </a:r>
            <a:r>
              <a:rPr lang="en-US" dirty="0"/>
              <a:t>detected in farmed deer. This includes all of Carlton, Chisago, Douglas, Isanti, Kanabec, Pine, Pope and Stearns counties</a:t>
            </a:r>
            <a:r>
              <a:rPr lang="en-US" dirty="0" smtClean="0"/>
              <a:t>.</a:t>
            </a:r>
          </a:p>
          <a:p>
            <a:r>
              <a:rPr lang="en-US" dirty="0"/>
              <a:t>In addition to deer feeding, deer attractants are prohibited in counties within proximity to where wild deer have been found positive for CWD. This includes Aitkin, Cass, Crow Wing, Dakota, Dodge, Fillmore, Freeborn, Goodhue, Hennepin, Houston, Hubbard, Mille Lacs, Morrison, Mower, Olmsted, Ramsey, Rice, Scott, Steele, Todd, Wabasha, Wadena, Washington and Winona counties.</a:t>
            </a:r>
          </a:p>
        </p:txBody>
      </p:sp>
    </p:spTree>
    <p:extLst>
      <p:ext uri="{BB962C8B-B14F-4D97-AF65-F5344CB8AC3E}">
        <p14:creationId xmlns:p14="http://schemas.microsoft.com/office/powerpoint/2010/main" val="31890361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2020 NEW Changes To CWD Efforts</a:t>
            </a:r>
            <a:endParaRPr lang="en-US" dirty="0"/>
          </a:p>
        </p:txBody>
      </p:sp>
      <p:sp>
        <p:nvSpPr>
          <p:cNvPr id="3" name="Content Placeholder 2"/>
          <p:cNvSpPr>
            <a:spLocks noGrp="1"/>
          </p:cNvSpPr>
          <p:nvPr>
            <p:ph sz="half" idx="1"/>
          </p:nvPr>
        </p:nvSpPr>
        <p:spPr>
          <a:xfrm>
            <a:off x="838199" y="1594624"/>
            <a:ext cx="6467573" cy="4957005"/>
          </a:xfrm>
        </p:spPr>
        <p:txBody>
          <a:bodyPr>
            <a:normAutofit lnSpcReduction="10000"/>
          </a:bodyPr>
          <a:lstStyle/>
          <a:p>
            <a:r>
              <a:rPr lang="en-US" sz="2000" dirty="0"/>
              <a:t>Shift to a voluntary CWD sampling and surveillance </a:t>
            </a:r>
            <a:r>
              <a:rPr lang="en-US" sz="2000" dirty="0" smtClean="0"/>
              <a:t>program in all parts of the state </a:t>
            </a:r>
            <a:r>
              <a:rPr lang="en-US" sz="2000" dirty="0"/>
              <a:t>for 2020 to minimize social </a:t>
            </a:r>
            <a:r>
              <a:rPr lang="en-US" sz="2000" dirty="0" smtClean="0"/>
              <a:t>interaction due to COVID-19 concerns. </a:t>
            </a:r>
          </a:p>
          <a:p>
            <a:r>
              <a:rPr lang="en-US" sz="2000" dirty="0"/>
              <a:t>Sampling designed to maintain high level of confidence in detecting disease, if present</a:t>
            </a:r>
            <a:r>
              <a:rPr lang="en-US" sz="2000" dirty="0" smtClean="0"/>
              <a:t>.</a:t>
            </a:r>
          </a:p>
          <a:p>
            <a:r>
              <a:rPr lang="en-US" sz="2000" dirty="0" smtClean="0"/>
              <a:t>Encourage hunters </a:t>
            </a:r>
            <a:r>
              <a:rPr lang="en-US" sz="2000" dirty="0"/>
              <a:t>to use self-service sample collection stations </a:t>
            </a:r>
            <a:r>
              <a:rPr lang="en-US" sz="2000" dirty="0" smtClean="0"/>
              <a:t>(head boxes); </a:t>
            </a:r>
            <a:r>
              <a:rPr lang="en-US" sz="2000" dirty="0"/>
              <a:t>data collection and sample extraction completed off site by DNR staff and UMN </a:t>
            </a:r>
            <a:r>
              <a:rPr lang="en-US" sz="2000" dirty="0" smtClean="0"/>
              <a:t>Students (pending fall school decision).</a:t>
            </a:r>
          </a:p>
          <a:p>
            <a:r>
              <a:rPr lang="en-US" sz="2000" dirty="0" smtClean="0"/>
              <a:t>Continue </a:t>
            </a:r>
            <a:r>
              <a:rPr lang="en-US" sz="2000" dirty="0"/>
              <a:t>partnering with meat processors and taxidermists, as well as Adopt-a-Dumpster </a:t>
            </a:r>
            <a:r>
              <a:rPr lang="en-US" sz="2000" dirty="0" smtClean="0"/>
              <a:t>program in our CWD Management and Control Zones, </a:t>
            </a:r>
            <a:r>
              <a:rPr lang="en-US" sz="2000" dirty="0"/>
              <a:t>and targeted </a:t>
            </a:r>
            <a:r>
              <a:rPr lang="en-US" sz="2000" dirty="0" smtClean="0"/>
              <a:t>culling efforts during winter months in core areas of infection</a:t>
            </a:r>
            <a:endParaRPr lang="en-US" sz="2000"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71921" y="1594624"/>
            <a:ext cx="4686272" cy="3514704"/>
          </a:xfrm>
        </p:spPr>
      </p:pic>
    </p:spTree>
    <p:extLst>
      <p:ext uri="{BB962C8B-B14F-4D97-AF65-F5344CB8AC3E}">
        <p14:creationId xmlns:p14="http://schemas.microsoft.com/office/powerpoint/2010/main" val="10400992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Douglas County (West Central Surveillance Area)</a:t>
            </a:r>
            <a:endParaRPr lang="en-US" dirty="0"/>
          </a:p>
        </p:txBody>
      </p:sp>
      <p:sp>
        <p:nvSpPr>
          <p:cNvPr id="3" name="Content Placeholder 2"/>
          <p:cNvSpPr>
            <a:spLocks noGrp="1"/>
          </p:cNvSpPr>
          <p:nvPr>
            <p:ph idx="1"/>
          </p:nvPr>
        </p:nvSpPr>
        <p:spPr>
          <a:xfrm>
            <a:off x="-371790" y="1262900"/>
            <a:ext cx="4089680" cy="5595100"/>
          </a:xfrm>
        </p:spPr>
        <p:txBody>
          <a:bodyPr>
            <a:normAutofit/>
          </a:bodyPr>
          <a:lstStyle/>
          <a:p>
            <a:pPr marL="0" indent="0">
              <a:buNone/>
            </a:pPr>
            <a:r>
              <a:rPr lang="en-US" dirty="0" smtClean="0"/>
              <a:t>	Douglas County 	Positive Deer Farm</a:t>
            </a:r>
          </a:p>
          <a:p>
            <a:pPr lvl="1"/>
            <a:r>
              <a:rPr lang="en-US" sz="2000" dirty="0" smtClean="0"/>
              <a:t>2 deer (1 buck, 1 doe)</a:t>
            </a:r>
          </a:p>
          <a:p>
            <a:pPr lvl="1"/>
            <a:r>
              <a:rPr lang="en-US" sz="2000" dirty="0"/>
              <a:t>The positive doe sourced from a Pine County deer farm</a:t>
            </a:r>
          </a:p>
          <a:p>
            <a:pPr lvl="1"/>
            <a:r>
              <a:rPr lang="en-US" sz="2000" dirty="0" smtClean="0"/>
              <a:t>Site visit with BAH, USDA, and DNR ENF showed not much interaction with wild deer along the fences, and not much woody habitat immediate to the deer farm. </a:t>
            </a:r>
          </a:p>
          <a:p>
            <a:pPr lvl="1"/>
            <a:r>
              <a:rPr lang="en-US" sz="2000" dirty="0" smtClean="0"/>
              <a:t>Aerial survey in January = 64 deer and 3 feeding sites</a:t>
            </a:r>
          </a:p>
          <a:p>
            <a:pPr lvl="1"/>
            <a:endParaRPr lang="en-US" sz="1600" dirty="0" smtClean="0"/>
          </a:p>
        </p:txBody>
      </p:sp>
      <p:pic>
        <p:nvPicPr>
          <p:cNvPr id="7" name="Picture 6"/>
          <p:cNvPicPr>
            <a:picLocks noChangeAspect="1"/>
          </p:cNvPicPr>
          <p:nvPr/>
        </p:nvPicPr>
        <p:blipFill>
          <a:blip r:embed="rId2"/>
          <a:stretch>
            <a:fillRect/>
          </a:stretch>
        </p:blipFill>
        <p:spPr>
          <a:xfrm>
            <a:off x="9746793" y="1322265"/>
            <a:ext cx="3214014" cy="400245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7890" y="1322265"/>
            <a:ext cx="6473995" cy="5002632"/>
          </a:xfrm>
          <a:prstGeom prst="rect">
            <a:avLst/>
          </a:prstGeom>
        </p:spPr>
      </p:pic>
    </p:spTree>
    <p:extLst>
      <p:ext uri="{BB962C8B-B14F-4D97-AF65-F5344CB8AC3E}">
        <p14:creationId xmlns:p14="http://schemas.microsoft.com/office/powerpoint/2010/main" val="19798991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986" y="152400"/>
            <a:ext cx="6617616" cy="914400"/>
          </a:xfrm>
        </p:spPr>
        <p:txBody>
          <a:bodyPr>
            <a:normAutofit fontScale="90000"/>
          </a:bodyPr>
          <a:lstStyle/>
          <a:p>
            <a:pPr algn="ctr"/>
            <a:r>
              <a:rPr lang="en-US" dirty="0" smtClean="0"/>
              <a:t>Douglas County (</a:t>
            </a:r>
            <a:r>
              <a:rPr lang="en-US" dirty="0"/>
              <a:t>West </a:t>
            </a:r>
            <a:r>
              <a:rPr lang="en-US" dirty="0" smtClean="0"/>
              <a:t>Central Surveillance Area) </a:t>
            </a:r>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0"/>
            <a:ext cx="5290457" cy="6848886"/>
          </a:xfrm>
        </p:spPr>
      </p:pic>
      <p:sp>
        <p:nvSpPr>
          <p:cNvPr id="8" name="Content Placeholder 7"/>
          <p:cNvSpPr>
            <a:spLocks noGrp="1"/>
          </p:cNvSpPr>
          <p:nvPr>
            <p:ph sz="half" idx="2"/>
          </p:nvPr>
        </p:nvSpPr>
        <p:spPr>
          <a:xfrm>
            <a:off x="5290456" y="1362270"/>
            <a:ext cx="6901544" cy="5495730"/>
          </a:xfrm>
        </p:spPr>
        <p:txBody>
          <a:bodyPr>
            <a:normAutofit fontScale="92500" lnSpcReduction="10000"/>
          </a:bodyPr>
          <a:lstStyle/>
          <a:p>
            <a:r>
              <a:rPr lang="en-US" dirty="0" smtClean="0"/>
              <a:t>Risk based Surveillance Model: </a:t>
            </a:r>
            <a:r>
              <a:rPr lang="en-US" dirty="0"/>
              <a:t>P</a:t>
            </a:r>
            <a:r>
              <a:rPr lang="en-US" dirty="0" smtClean="0"/>
              <a:t>ilot </a:t>
            </a:r>
            <a:r>
              <a:rPr lang="en-US" dirty="0"/>
              <a:t>E</a:t>
            </a:r>
            <a:r>
              <a:rPr lang="en-US" dirty="0" smtClean="0"/>
              <a:t>ffort</a:t>
            </a:r>
          </a:p>
          <a:p>
            <a:pPr lvl="1"/>
            <a:r>
              <a:rPr lang="en-US" dirty="0" smtClean="0"/>
              <a:t>Samples collected are assigned points based on sample type (age/sex), e.g. adult males or sick deer are worth more.</a:t>
            </a:r>
          </a:p>
          <a:p>
            <a:pPr lvl="1"/>
            <a:r>
              <a:rPr lang="en-US" dirty="0" smtClean="0"/>
              <a:t>Better detection probability with decreased samples.</a:t>
            </a:r>
          </a:p>
          <a:p>
            <a:pPr lvl="1"/>
            <a:r>
              <a:rPr lang="en-US" dirty="0" smtClean="0"/>
              <a:t>Still achieve 95-99% probability of detecting CWD if present at 0.5-1% of the deer population in this area.</a:t>
            </a:r>
          </a:p>
          <a:p>
            <a:r>
              <a:rPr lang="en-US" dirty="0" smtClean="0"/>
              <a:t>Points can increase or decrease based on risk factors, including: deer density, presence of cervid farms, distance to wild CWD+ deer, presence of taxidermists/meat processors/wildlife (deer) rehab, and past surveillance history. </a:t>
            </a:r>
          </a:p>
          <a:p>
            <a:r>
              <a:rPr lang="en-US" dirty="0" smtClean="0"/>
              <a:t>Partner with taxidermist and meat processors to collect samples for us from hunter harvested deer</a:t>
            </a:r>
          </a:p>
          <a:p>
            <a:pPr lvl="1"/>
            <a:endParaRPr lang="en-US" dirty="0"/>
          </a:p>
        </p:txBody>
      </p:sp>
      <p:sp>
        <p:nvSpPr>
          <p:cNvPr id="3" name="TextBox 2"/>
          <p:cNvSpPr txBox="1"/>
          <p:nvPr/>
        </p:nvSpPr>
        <p:spPr>
          <a:xfrm>
            <a:off x="3274423" y="2682240"/>
            <a:ext cx="1297577" cy="369332"/>
          </a:xfrm>
          <a:prstGeom prst="rect">
            <a:avLst/>
          </a:prstGeom>
          <a:noFill/>
        </p:spPr>
        <p:txBody>
          <a:bodyPr wrap="square" rtlCol="0">
            <a:spAutoFit/>
          </a:bodyPr>
          <a:lstStyle/>
          <a:p>
            <a:r>
              <a:rPr lang="en-US" b="1" dirty="0" smtClean="0"/>
              <a:t>802</a:t>
            </a:r>
            <a:r>
              <a:rPr lang="en-US" dirty="0" smtClean="0"/>
              <a:t> </a:t>
            </a:r>
            <a:r>
              <a:rPr lang="en-US" b="1" dirty="0" smtClean="0"/>
              <a:t>Points</a:t>
            </a:r>
            <a:endParaRPr lang="en-US" b="1" dirty="0"/>
          </a:p>
        </p:txBody>
      </p:sp>
      <p:sp>
        <p:nvSpPr>
          <p:cNvPr id="6" name="TextBox 5"/>
          <p:cNvSpPr txBox="1"/>
          <p:nvPr/>
        </p:nvSpPr>
        <p:spPr>
          <a:xfrm>
            <a:off x="1014549" y="4437017"/>
            <a:ext cx="1297577" cy="369332"/>
          </a:xfrm>
          <a:prstGeom prst="rect">
            <a:avLst/>
          </a:prstGeom>
          <a:noFill/>
        </p:spPr>
        <p:txBody>
          <a:bodyPr wrap="square" rtlCol="0">
            <a:spAutoFit/>
          </a:bodyPr>
          <a:lstStyle/>
          <a:p>
            <a:r>
              <a:rPr lang="en-US" b="1" dirty="0" smtClean="0"/>
              <a:t>385</a:t>
            </a:r>
            <a:r>
              <a:rPr lang="en-US" dirty="0" smtClean="0"/>
              <a:t> </a:t>
            </a:r>
            <a:r>
              <a:rPr lang="en-US" b="1" dirty="0" smtClean="0"/>
              <a:t>Points</a:t>
            </a:r>
            <a:endParaRPr lang="en-US" b="1" dirty="0"/>
          </a:p>
        </p:txBody>
      </p:sp>
    </p:spTree>
    <p:extLst>
      <p:ext uri="{BB962C8B-B14F-4D97-AF65-F5344CB8AC3E}">
        <p14:creationId xmlns:p14="http://schemas.microsoft.com/office/powerpoint/2010/main" val="38427623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935" y="152400"/>
            <a:ext cx="10515600" cy="914400"/>
          </a:xfrm>
        </p:spPr>
        <p:txBody>
          <a:bodyPr/>
          <a:lstStyle/>
          <a:p>
            <a:pPr algn="ctr"/>
            <a:r>
              <a:rPr lang="en-US" dirty="0" smtClean="0"/>
              <a:t>Pine County (East Central Surveillance Area)</a:t>
            </a:r>
            <a:endParaRPr lang="en-US" dirty="0"/>
          </a:p>
        </p:txBody>
      </p:sp>
      <p:pic>
        <p:nvPicPr>
          <p:cNvPr id="7" name="Content Placeholder 6"/>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333255"/>
            <a:ext cx="4109776" cy="5368995"/>
          </a:xfrm>
          <a:prstGeom prst="rect">
            <a:avLst/>
          </a:prstGeom>
        </p:spPr>
      </p:pic>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4006259" y="1333254"/>
            <a:ext cx="4142953" cy="5368996"/>
          </a:xfrm>
          <a:prstGeom prst="rect">
            <a:avLst/>
          </a:prstGeom>
        </p:spPr>
      </p:pic>
      <p:sp>
        <p:nvSpPr>
          <p:cNvPr id="10" name="TextBox 9"/>
          <p:cNvSpPr txBox="1"/>
          <p:nvPr/>
        </p:nvSpPr>
        <p:spPr>
          <a:xfrm>
            <a:off x="8149212" y="1577591"/>
            <a:ext cx="3959052" cy="5293757"/>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1 deer died on farm, tested positive for CWD</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8 remaining deer indemnified, 4 tested positive</a:t>
            </a:r>
          </a:p>
          <a:p>
            <a:pPr marL="742950" lvl="1" indent="-285750">
              <a:buFont typeface="Arial" panose="020B0604020202020204" pitchFamily="34" charset="0"/>
              <a:buChar char="•"/>
            </a:pPr>
            <a:r>
              <a:rPr lang="en-US" sz="2000" dirty="0" smtClean="0"/>
              <a:t>Total: 5 out of 9 positive on farm</a:t>
            </a:r>
            <a:endParaRPr lang="en-US" sz="2000" dirty="0" smtClean="0">
              <a:solidFill>
                <a:srgbClr val="FF0000"/>
              </a:solidFill>
            </a:endParaRPr>
          </a:p>
          <a:p>
            <a:pPr marL="285750" indent="-285750">
              <a:buFont typeface="Arial" panose="020B0604020202020204" pitchFamily="34" charset="0"/>
              <a:buChar char="•"/>
            </a:pPr>
            <a:r>
              <a:rPr lang="en-US" sz="2000" dirty="0" smtClean="0"/>
              <a:t>Other deer farms received deer from this </a:t>
            </a:r>
            <a:r>
              <a:rPr lang="en-US" sz="2000" dirty="0" smtClean="0">
                <a:solidFill>
                  <a:schemeClr val="accent1"/>
                </a:solidFill>
              </a:rPr>
              <a:t>facility; the Douglas County positive deer came from this farm</a:t>
            </a:r>
          </a:p>
          <a:p>
            <a:pPr marL="285750" indent="-285750">
              <a:buFont typeface="Arial" panose="020B0604020202020204" pitchFamily="34" charset="0"/>
              <a:buChar char="•"/>
            </a:pPr>
            <a:endParaRPr lang="en-US" sz="2000" dirty="0" smtClean="0">
              <a:solidFill>
                <a:schemeClr val="accent1"/>
              </a:solidFill>
            </a:endParaRPr>
          </a:p>
          <a:p>
            <a:pPr marL="285750" indent="-285750">
              <a:buFont typeface="Arial" panose="020B0604020202020204" pitchFamily="34" charset="0"/>
              <a:buChar char="•"/>
            </a:pPr>
            <a:r>
              <a:rPr lang="en-US" sz="2000" dirty="0" smtClean="0"/>
              <a:t>65 </a:t>
            </a:r>
            <a:r>
              <a:rPr lang="en-US" sz="2000" dirty="0"/>
              <a:t>deer </a:t>
            </a:r>
            <a:r>
              <a:rPr lang="en-US" sz="2000" dirty="0" smtClean="0"/>
              <a:t>observed during aerial flight in February</a:t>
            </a:r>
            <a:endParaRPr lang="en-US" sz="2000" dirty="0"/>
          </a:p>
          <a:p>
            <a:pPr marL="285750" indent="-285750">
              <a:buFont typeface="Arial" panose="020B0604020202020204" pitchFamily="34" charset="0"/>
              <a:buChar char="•"/>
            </a:pPr>
            <a:r>
              <a:rPr lang="en-US" sz="2000" dirty="0"/>
              <a:t>4 recreational feeding </a:t>
            </a:r>
            <a:r>
              <a:rPr lang="en-US" sz="2000" dirty="0" smtClean="0"/>
              <a:t>sites observed</a:t>
            </a:r>
            <a:endParaRPr lang="en-US" sz="20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007074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Pine County </a:t>
            </a:r>
            <a:r>
              <a:rPr lang="en-US" dirty="0"/>
              <a:t>(East </a:t>
            </a:r>
            <a:r>
              <a:rPr lang="en-US" dirty="0" smtClean="0"/>
              <a:t>Central Surveillance Area) </a:t>
            </a:r>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 y="1233883"/>
            <a:ext cx="7273213" cy="5624117"/>
          </a:xfrm>
        </p:spPr>
      </p:pic>
      <p:sp>
        <p:nvSpPr>
          <p:cNvPr id="8" name="Content Placeholder 7"/>
          <p:cNvSpPr>
            <a:spLocks noGrp="1"/>
          </p:cNvSpPr>
          <p:nvPr>
            <p:ph sz="half" idx="2"/>
          </p:nvPr>
        </p:nvSpPr>
        <p:spPr>
          <a:xfrm>
            <a:off x="7273212" y="1345849"/>
            <a:ext cx="4918788" cy="5010501"/>
          </a:xfrm>
        </p:spPr>
        <p:txBody>
          <a:bodyPr>
            <a:normAutofit fontScale="92500" lnSpcReduction="10000"/>
          </a:bodyPr>
          <a:lstStyle/>
          <a:p>
            <a:r>
              <a:rPr lang="en-US" dirty="0"/>
              <a:t>V</a:t>
            </a:r>
            <a:r>
              <a:rPr lang="en-US" dirty="0" smtClean="0"/>
              <a:t>oluntary testing for hunters during firearms season until a goal of 1000 deer is reached</a:t>
            </a:r>
          </a:p>
          <a:p>
            <a:r>
              <a:rPr lang="en-US" dirty="0" smtClean="0"/>
              <a:t>Increased awareness for sick or found dead deer.  </a:t>
            </a:r>
          </a:p>
          <a:p>
            <a:r>
              <a:rPr lang="en-US" dirty="0" smtClean="0"/>
              <a:t>Boundary extended beyond 15 miles due to increased risk </a:t>
            </a:r>
          </a:p>
          <a:p>
            <a:r>
              <a:rPr lang="en-US" dirty="0" smtClean="0"/>
              <a:t>No carcass movement restrictions</a:t>
            </a:r>
          </a:p>
          <a:p>
            <a:r>
              <a:rPr lang="en-US" dirty="0" smtClean="0"/>
              <a:t>3 years of not detected results needed to discontinue surveillance per our CWD Response Plan</a:t>
            </a:r>
          </a:p>
          <a:p>
            <a:endParaRPr lang="en-US" dirty="0"/>
          </a:p>
        </p:txBody>
      </p:sp>
    </p:spTree>
    <p:extLst>
      <p:ext uri="{BB962C8B-B14F-4D97-AF65-F5344CB8AC3E}">
        <p14:creationId xmlns:p14="http://schemas.microsoft.com/office/powerpoint/2010/main" val="24221719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14178" y="214045"/>
            <a:ext cx="5105400" cy="762000"/>
          </a:xfrm>
        </p:spPr>
        <p:txBody>
          <a:bodyPr>
            <a:normAutofit fontScale="90000"/>
          </a:bodyPr>
          <a:lstStyle/>
          <a:p>
            <a:pPr algn="l"/>
            <a:r>
              <a:rPr lang="en-US" i="1" dirty="0"/>
              <a:t>Chronic Wasting Disease: What is it?</a:t>
            </a:r>
          </a:p>
        </p:txBody>
      </p:sp>
      <p:sp>
        <p:nvSpPr>
          <p:cNvPr id="27651" name="Rectangle 3"/>
          <p:cNvSpPr>
            <a:spLocks noGrp="1" noChangeArrowheads="1"/>
          </p:cNvSpPr>
          <p:nvPr>
            <p:ph type="body" idx="1"/>
          </p:nvPr>
        </p:nvSpPr>
        <p:spPr>
          <a:xfrm>
            <a:off x="314178" y="1524000"/>
            <a:ext cx="5105400" cy="5638800"/>
          </a:xfrm>
        </p:spPr>
        <p:txBody>
          <a:bodyPr/>
          <a:lstStyle/>
          <a:p>
            <a:r>
              <a:rPr lang="en-US" sz="2400" dirty="0">
                <a:solidFill>
                  <a:srgbClr val="383838"/>
                </a:solidFill>
                <a:latin typeface="+mj-lt"/>
              </a:rPr>
              <a:t>CWD is a slowly progressive, brain disease of deer, elk, moose, and reindeer</a:t>
            </a:r>
          </a:p>
          <a:p>
            <a:r>
              <a:rPr lang="en-US" sz="2400" dirty="0">
                <a:solidFill>
                  <a:srgbClr val="383838"/>
                </a:solidFill>
                <a:latin typeface="+mj-lt"/>
              </a:rPr>
              <a:t>CWD belongs to the family of diseases known as transmissible spongiform </a:t>
            </a:r>
            <a:r>
              <a:rPr lang="en-US" sz="2400" dirty="0" err="1">
                <a:solidFill>
                  <a:srgbClr val="383838"/>
                </a:solidFill>
                <a:latin typeface="+mj-lt"/>
              </a:rPr>
              <a:t>encephalopathies</a:t>
            </a:r>
            <a:r>
              <a:rPr lang="en-US" sz="2400" dirty="0">
                <a:solidFill>
                  <a:srgbClr val="383838"/>
                </a:solidFill>
                <a:latin typeface="+mj-lt"/>
              </a:rPr>
              <a:t> (TSE) or </a:t>
            </a:r>
            <a:r>
              <a:rPr lang="en-US" sz="2400" dirty="0" err="1">
                <a:solidFill>
                  <a:srgbClr val="383838"/>
                </a:solidFill>
                <a:latin typeface="+mj-lt"/>
              </a:rPr>
              <a:t>prion</a:t>
            </a:r>
            <a:r>
              <a:rPr lang="en-US" sz="2400" dirty="0">
                <a:solidFill>
                  <a:srgbClr val="383838"/>
                </a:solidFill>
                <a:latin typeface="+mj-lt"/>
              </a:rPr>
              <a:t> diseases</a:t>
            </a:r>
          </a:p>
          <a:p>
            <a:r>
              <a:rPr lang="en-US" sz="2400" dirty="0">
                <a:solidFill>
                  <a:srgbClr val="383838"/>
                </a:solidFill>
                <a:latin typeface="+mj-lt"/>
              </a:rPr>
              <a:t>Not caused by a virus, fungus, or bacteria – </a:t>
            </a:r>
            <a:r>
              <a:rPr lang="en-US" sz="2400" dirty="0" err="1">
                <a:solidFill>
                  <a:srgbClr val="383838"/>
                </a:solidFill>
                <a:latin typeface="+mj-lt"/>
              </a:rPr>
              <a:t>mis-shapen</a:t>
            </a:r>
            <a:r>
              <a:rPr lang="en-US" sz="2400" dirty="0">
                <a:solidFill>
                  <a:srgbClr val="383838"/>
                </a:solidFill>
                <a:latin typeface="+mj-lt"/>
              </a:rPr>
              <a:t> protein</a:t>
            </a:r>
          </a:p>
          <a:p>
            <a:r>
              <a:rPr lang="en-US" sz="2400" dirty="0" smtClean="0">
                <a:solidFill>
                  <a:srgbClr val="383838"/>
                </a:solidFill>
                <a:latin typeface="+mj-lt"/>
              </a:rPr>
              <a:t>Spread animal-to-animal, mostly through saliva, feces, urine</a:t>
            </a:r>
            <a:endParaRPr lang="en-US" sz="2400" dirty="0">
              <a:solidFill>
                <a:srgbClr val="383838"/>
              </a:solidFill>
              <a:latin typeface="+mj-lt"/>
            </a:endParaRPr>
          </a:p>
        </p:txBody>
      </p:sp>
      <p:pic>
        <p:nvPicPr>
          <p:cNvPr id="27652" name="Picture 4" descr="C:\mmtemp\hist_m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64394" y="3180175"/>
            <a:ext cx="2740856" cy="3677825"/>
          </a:xfrm>
          <a:prstGeom prst="rect">
            <a:avLst/>
          </a:prstGeom>
          <a:noFill/>
          <a:ln w="9525">
            <a:noFill/>
            <a:miter lim="800000"/>
            <a:headEnd/>
            <a:tailEnd/>
          </a:ln>
        </p:spPr>
      </p:pic>
      <p:sp>
        <p:nvSpPr>
          <p:cNvPr id="27653" name="Text Box 5"/>
          <p:cNvSpPr txBox="1">
            <a:spLocks noChangeArrowheads="1"/>
          </p:cNvSpPr>
          <p:nvPr/>
        </p:nvSpPr>
        <p:spPr bwMode="auto">
          <a:xfrm>
            <a:off x="9895450" y="6521450"/>
            <a:ext cx="2209800" cy="336550"/>
          </a:xfrm>
          <a:prstGeom prst="rect">
            <a:avLst/>
          </a:prstGeom>
          <a:noFill/>
          <a:ln w="9525">
            <a:noFill/>
            <a:miter lim="800000"/>
            <a:headEnd/>
            <a:tailEnd/>
          </a:ln>
          <a:effectLst/>
        </p:spPr>
        <p:txBody>
          <a:bodyPr>
            <a:spAutoFit/>
          </a:bodyPr>
          <a:lstStyle/>
          <a:p>
            <a:pPr>
              <a:spcBef>
                <a:spcPct val="50000"/>
              </a:spcBef>
            </a:pPr>
            <a:r>
              <a:rPr lang="en-US" sz="1600" dirty="0">
                <a:solidFill>
                  <a:schemeClr val="bg1"/>
                </a:solidFill>
              </a:rPr>
              <a:t>Photo by Terry Kreeger</a:t>
            </a:r>
          </a:p>
        </p:txBody>
      </p:sp>
      <p:sp>
        <p:nvSpPr>
          <p:cNvPr id="2" name="TextBox 1"/>
          <p:cNvSpPr txBox="1"/>
          <p:nvPr/>
        </p:nvSpPr>
        <p:spPr>
          <a:xfrm>
            <a:off x="8581292" y="1659988"/>
            <a:ext cx="3151163" cy="461665"/>
          </a:xfrm>
          <a:prstGeom prst="rect">
            <a:avLst/>
          </a:prstGeom>
          <a:noFill/>
        </p:spPr>
        <p:txBody>
          <a:bodyPr wrap="square" rtlCol="0">
            <a:spAutoFit/>
          </a:bodyPr>
          <a:lstStyle/>
          <a:p>
            <a:pPr algn="ctr"/>
            <a:r>
              <a:rPr lang="en-US" sz="2400" dirty="0" smtClean="0"/>
              <a:t>Clinical Disease</a:t>
            </a:r>
            <a:endParaRPr lang="en-US" sz="2400" dirty="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09158" y="214045"/>
            <a:ext cx="6185370" cy="3471690"/>
          </a:xfrm>
          <a:prstGeom prst="rect">
            <a:avLst/>
          </a:prstGeom>
        </p:spPr>
      </p:pic>
      <p:sp>
        <p:nvSpPr>
          <p:cNvPr id="8" name="TextBox 7"/>
          <p:cNvSpPr txBox="1"/>
          <p:nvPr/>
        </p:nvSpPr>
        <p:spPr>
          <a:xfrm>
            <a:off x="9882554" y="3316403"/>
            <a:ext cx="2222696" cy="369332"/>
          </a:xfrm>
          <a:prstGeom prst="rect">
            <a:avLst/>
          </a:prstGeom>
          <a:noFill/>
        </p:spPr>
        <p:txBody>
          <a:bodyPr wrap="square" rtlCol="0">
            <a:spAutoFit/>
          </a:bodyPr>
          <a:lstStyle/>
          <a:p>
            <a:r>
              <a:rPr lang="en-US" dirty="0" smtClean="0">
                <a:solidFill>
                  <a:schemeClr val="bg1"/>
                </a:solidFill>
              </a:rPr>
              <a:t>Photo by J. Skukrud</a:t>
            </a:r>
            <a:endParaRPr lang="en-US" dirty="0">
              <a:solidFill>
                <a:schemeClr val="bg1"/>
              </a:solidFill>
            </a:endParaRPr>
          </a:p>
        </p:txBody>
      </p:sp>
      <p:sp>
        <p:nvSpPr>
          <p:cNvPr id="3" name="TextBox 2"/>
          <p:cNvSpPr txBox="1"/>
          <p:nvPr/>
        </p:nvSpPr>
        <p:spPr>
          <a:xfrm>
            <a:off x="5419578" y="4311748"/>
            <a:ext cx="4009293" cy="1200329"/>
          </a:xfrm>
          <a:prstGeom prst="rect">
            <a:avLst/>
          </a:prstGeom>
          <a:noFill/>
        </p:spPr>
        <p:txBody>
          <a:bodyPr wrap="square" rtlCol="0">
            <a:spAutoFit/>
          </a:bodyPr>
          <a:lstStyle/>
          <a:p>
            <a:r>
              <a:rPr lang="en-US" sz="2400" u="sng" dirty="0" smtClean="0">
                <a:solidFill>
                  <a:srgbClr val="383838"/>
                </a:solidFill>
              </a:rPr>
              <a:t>Both Deer are CWD-Positive </a:t>
            </a:r>
          </a:p>
          <a:p>
            <a:r>
              <a:rPr lang="en-US" sz="2400" dirty="0" smtClean="0">
                <a:solidFill>
                  <a:srgbClr val="383838"/>
                </a:solidFill>
              </a:rPr>
              <a:t>Top Photo: Pre-clinical disease</a:t>
            </a:r>
          </a:p>
          <a:p>
            <a:r>
              <a:rPr lang="en-US" sz="2400" dirty="0" smtClean="0">
                <a:solidFill>
                  <a:srgbClr val="383838"/>
                </a:solidFill>
              </a:rPr>
              <a:t>Bottom Photo: Clinical disease</a:t>
            </a:r>
            <a:endParaRPr lang="en-US" sz="2400" dirty="0">
              <a:solidFill>
                <a:srgbClr val="383838"/>
              </a:solidFill>
            </a:endParaRPr>
          </a:p>
        </p:txBody>
      </p:sp>
    </p:spTree>
    <p:extLst>
      <p:ext uri="{BB962C8B-B14F-4D97-AF65-F5344CB8AC3E}">
        <p14:creationId xmlns:p14="http://schemas.microsoft.com/office/powerpoint/2010/main" val="901841011"/>
      </p:ext>
    </p:extLst>
  </p:cSld>
  <p:clrMapOvr>
    <a:masterClrMapping/>
  </p:clrMapOvr>
  <p:transition>
    <p:pull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Dakota County wild positive (South Metro) </a:t>
            </a:r>
            <a:endParaRPr lang="en-US" dirty="0"/>
          </a:p>
        </p:txBody>
      </p:sp>
      <p:sp>
        <p:nvSpPr>
          <p:cNvPr id="4" name="Content Placeholder 3"/>
          <p:cNvSpPr>
            <a:spLocks noGrp="1"/>
          </p:cNvSpPr>
          <p:nvPr>
            <p:ph sz="half" idx="2"/>
          </p:nvPr>
        </p:nvSpPr>
        <p:spPr>
          <a:xfrm>
            <a:off x="4310743" y="1334278"/>
            <a:ext cx="7753739" cy="2341983"/>
          </a:xfrm>
        </p:spPr>
        <p:txBody>
          <a:bodyPr/>
          <a:lstStyle/>
          <a:p>
            <a:r>
              <a:rPr lang="en-US" dirty="0" smtClean="0"/>
              <a:t>This deer was reported sick and euthanized </a:t>
            </a:r>
            <a:r>
              <a:rPr lang="en-US" dirty="0" smtClean="0">
                <a:solidFill>
                  <a:schemeClr val="accent1"/>
                </a:solidFill>
              </a:rPr>
              <a:t>on 3/2/2020</a:t>
            </a:r>
          </a:p>
          <a:p>
            <a:r>
              <a:rPr lang="en-US" dirty="0" smtClean="0">
                <a:solidFill>
                  <a:schemeClr val="accent1"/>
                </a:solidFill>
              </a:rPr>
              <a:t>It was confirmed positive on 3/13/2020</a:t>
            </a:r>
            <a:endParaRPr lang="en-US" dirty="0">
              <a:solidFill>
                <a:schemeClr val="accent1"/>
              </a:solidFill>
            </a:endParaRPr>
          </a:p>
        </p:txBody>
      </p:sp>
      <p:pic>
        <p:nvPicPr>
          <p:cNvPr id="10" name="Content Placeholder 9"/>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700748" y="2035025"/>
            <a:ext cx="5605977" cy="4204482"/>
          </a:xfr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5635" y="2546456"/>
            <a:ext cx="5576365" cy="4311544"/>
          </a:xfrm>
          <a:prstGeom prst="rect">
            <a:avLst/>
          </a:prstGeom>
        </p:spPr>
      </p:pic>
    </p:spTree>
    <p:extLst>
      <p:ext uri="{BB962C8B-B14F-4D97-AF65-F5344CB8AC3E}">
        <p14:creationId xmlns:p14="http://schemas.microsoft.com/office/powerpoint/2010/main" val="32631752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Dakota County wild positive (South Metro) </a:t>
            </a:r>
          </a:p>
        </p:txBody>
      </p:sp>
      <p:sp>
        <p:nvSpPr>
          <p:cNvPr id="4" name="Content Placeholder 3"/>
          <p:cNvSpPr>
            <a:spLocks noGrp="1"/>
          </p:cNvSpPr>
          <p:nvPr>
            <p:ph sz="half" idx="2"/>
          </p:nvPr>
        </p:nvSpPr>
        <p:spPr>
          <a:xfrm>
            <a:off x="7085018" y="1390261"/>
            <a:ext cx="5106982" cy="5393093"/>
          </a:xfrm>
        </p:spPr>
        <p:txBody>
          <a:bodyPr>
            <a:normAutofit fontScale="62500" lnSpcReduction="20000"/>
          </a:bodyPr>
          <a:lstStyle/>
          <a:p>
            <a:r>
              <a:rPr lang="en-US" b="1" u="sng" dirty="0" smtClean="0"/>
              <a:t>NEW South Metro CWD Management </a:t>
            </a:r>
            <a:r>
              <a:rPr lang="en-US" b="1" u="sng" dirty="0"/>
              <a:t>Z</a:t>
            </a:r>
            <a:r>
              <a:rPr lang="en-US" b="1" u="sng" dirty="0" smtClean="0"/>
              <a:t>one, DPA 605 </a:t>
            </a:r>
            <a:r>
              <a:rPr lang="en-US" dirty="0" smtClean="0"/>
              <a:t>(grey area)</a:t>
            </a:r>
          </a:p>
          <a:p>
            <a:pPr lvl="1"/>
            <a:r>
              <a:rPr lang="en-US" sz="2600" dirty="0" smtClean="0"/>
              <a:t>Unlimited disease management permits $2.50/each for antlerless deer only</a:t>
            </a:r>
          </a:p>
          <a:p>
            <a:pPr lvl="1"/>
            <a:r>
              <a:rPr lang="en-US" sz="2600" dirty="0" smtClean="0"/>
              <a:t>1 buck per hunter </a:t>
            </a:r>
          </a:p>
          <a:p>
            <a:pPr lvl="1"/>
            <a:r>
              <a:rPr lang="en-US" sz="2600" dirty="0" smtClean="0"/>
              <a:t>Carcass movement restrictions apply</a:t>
            </a:r>
          </a:p>
          <a:p>
            <a:pPr lvl="1"/>
            <a:r>
              <a:rPr lang="en-US" sz="2600" dirty="0" smtClean="0"/>
              <a:t>Voluntary sampling during all hunting season </a:t>
            </a:r>
          </a:p>
          <a:p>
            <a:pPr lvl="1"/>
            <a:r>
              <a:rPr lang="en-US" sz="2600" dirty="0" smtClean="0"/>
              <a:t>Antler point restriction removed and cross tagging of bucks is allowed</a:t>
            </a:r>
          </a:p>
          <a:p>
            <a:pPr lvl="1"/>
            <a:r>
              <a:rPr lang="en-US" sz="2600" dirty="0" smtClean="0"/>
              <a:t>Dumpsters available for carcass waste</a:t>
            </a:r>
          </a:p>
          <a:p>
            <a:r>
              <a:rPr lang="en-US" dirty="0" smtClean="0"/>
              <a:t>In place for at least 3 years, if consecutive not detected results then will dissolve back to historic DPA’s; following our CWD Response Plan</a:t>
            </a:r>
          </a:p>
          <a:p>
            <a:r>
              <a:rPr lang="en-US" b="1" u="sng" dirty="0" smtClean="0"/>
              <a:t>South Metro Surveillance Area </a:t>
            </a:r>
          </a:p>
          <a:p>
            <a:pPr marL="0" indent="0">
              <a:buNone/>
            </a:pPr>
            <a:r>
              <a:rPr lang="en-US" dirty="0" smtClean="0"/>
              <a:t>(orange area): Testing during firearms season only and until goal of 750 deer is reached in the surrounding DPAs </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5720" y="1390261"/>
            <a:ext cx="6979298" cy="5393093"/>
          </a:xfrm>
        </p:spPr>
      </p:pic>
    </p:spTree>
    <p:extLst>
      <p:ext uri="{BB962C8B-B14F-4D97-AF65-F5344CB8AC3E}">
        <p14:creationId xmlns:p14="http://schemas.microsoft.com/office/powerpoint/2010/main" val="8796473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993" y="124119"/>
            <a:ext cx="11077575" cy="914400"/>
          </a:xfrm>
        </p:spPr>
        <p:txBody>
          <a:bodyPr>
            <a:normAutofit/>
          </a:bodyPr>
          <a:lstStyle/>
          <a:p>
            <a:r>
              <a:rPr lang="en-US" dirty="0" smtClean="0"/>
              <a:t>Expanded Dumpster Program</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32</a:t>
            </a:fld>
            <a:endParaRPr lang="en-US" dirty="0"/>
          </a:p>
        </p:txBody>
      </p:sp>
      <p:sp>
        <p:nvSpPr>
          <p:cNvPr id="3" name="TextBox 2"/>
          <p:cNvSpPr txBox="1"/>
          <p:nvPr/>
        </p:nvSpPr>
        <p:spPr>
          <a:xfrm>
            <a:off x="7136091" y="1343748"/>
            <a:ext cx="4900881" cy="5909310"/>
          </a:xfrm>
          <a:prstGeom prst="rect">
            <a:avLst/>
          </a:prstGeom>
          <a:noFill/>
        </p:spPr>
        <p:txBody>
          <a:bodyPr wrap="square" rtlCol="0">
            <a:spAutoFit/>
          </a:bodyPr>
          <a:lstStyle/>
          <a:p>
            <a:r>
              <a:rPr lang="en-US" b="1" dirty="0" smtClean="0"/>
              <a:t>Over 200 tons of deer waste generated last year!  Program costs in 2019: $185k</a:t>
            </a:r>
          </a:p>
          <a:p>
            <a:endParaRPr lang="en-US" dirty="0" smtClean="0"/>
          </a:p>
          <a:p>
            <a:pPr marL="285750" indent="-285750">
              <a:buFont typeface="Arial" panose="020B0604020202020204" pitchFamily="34" charset="0"/>
              <a:buChar char="•"/>
            </a:pPr>
            <a:r>
              <a:rPr lang="en-US" dirty="0" smtClean="0"/>
              <a:t>Dumpster program will continue as last year in NC and SE. Added new dumpsters in 605</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All bids for haulers are out now</a:t>
            </a:r>
          </a:p>
          <a:p>
            <a:pPr marL="742950" lvl="1" indent="-285750">
              <a:buFont typeface="Arial" panose="020B0604020202020204" pitchFamily="34" charset="0"/>
              <a:buChar char="•"/>
            </a:pPr>
            <a:r>
              <a:rPr lang="en-US" dirty="0" smtClean="0"/>
              <a:t>16 vendor solicitations for 33 dumpster locations  </a:t>
            </a:r>
          </a:p>
          <a:p>
            <a:pPr marL="742950" lvl="1" indent="-285750">
              <a:buFont typeface="Arial" panose="020B0604020202020204" pitchFamily="34" charset="0"/>
              <a:buChar char="•"/>
            </a:pPr>
            <a:r>
              <a:rPr lang="en-US" dirty="0" smtClean="0"/>
              <a:t>Bids were due 3-Sept, dumpsters in place by mid-Sept</a:t>
            </a:r>
          </a:p>
          <a:p>
            <a:endParaRPr lang="en-US" dirty="0" smtClean="0"/>
          </a:p>
          <a:p>
            <a:pPr marL="285750" indent="-285750">
              <a:buFont typeface="Arial" panose="020B0604020202020204" pitchFamily="34" charset="0"/>
              <a:buChar char="•"/>
            </a:pPr>
            <a:r>
              <a:rPr lang="en-US" u="sng" dirty="0" smtClean="0"/>
              <a:t>Contracts will require functional lids this time.</a:t>
            </a:r>
          </a:p>
          <a:p>
            <a:pPr marL="285750" indent="-285750">
              <a:buFont typeface="Arial" panose="020B0604020202020204" pitchFamily="34" charset="0"/>
              <a:buChar char="•"/>
            </a:pPr>
            <a:endParaRPr lang="en-US" u="sng" dirty="0"/>
          </a:p>
          <a:p>
            <a:pPr marL="285750" indent="-285750">
              <a:buFont typeface="Arial" panose="020B0604020202020204" pitchFamily="34" charset="0"/>
              <a:buChar char="•"/>
            </a:pPr>
            <a:r>
              <a:rPr lang="en-US" dirty="0" smtClean="0"/>
              <a:t>Deer hunting groups have been contacted to gauge interest in supporting the continuation of the program</a:t>
            </a:r>
          </a:p>
          <a:p>
            <a:pPr marL="742950" lvl="1" indent="-285750">
              <a:buFont typeface="Arial" panose="020B0604020202020204" pitchFamily="34" charset="0"/>
              <a:buChar char="•"/>
            </a:pPr>
            <a:r>
              <a:rPr lang="en-US" dirty="0" smtClean="0"/>
              <a:t>Groups will be provided total costs per dumpster site this year to help plan for 2021</a:t>
            </a:r>
          </a:p>
          <a:p>
            <a:endParaRPr lang="en-US" dirty="0" smtClean="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652" y="1391133"/>
            <a:ext cx="7039364" cy="5439508"/>
          </a:xfrm>
        </p:spPr>
      </p:pic>
    </p:spTree>
    <p:extLst>
      <p:ext uri="{BB962C8B-B14F-4D97-AF65-F5344CB8AC3E}">
        <p14:creationId xmlns:p14="http://schemas.microsoft.com/office/powerpoint/2010/main" val="20919988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2020: Changes To CWD Efforts</a:t>
            </a:r>
            <a:endParaRPr lang="en-US" dirty="0"/>
          </a:p>
        </p:txBody>
      </p:sp>
      <p:sp>
        <p:nvSpPr>
          <p:cNvPr id="3" name="Content Placeholder 2"/>
          <p:cNvSpPr>
            <a:spLocks noGrp="1"/>
          </p:cNvSpPr>
          <p:nvPr>
            <p:ph sz="half" idx="1"/>
          </p:nvPr>
        </p:nvSpPr>
        <p:spPr>
          <a:xfrm>
            <a:off x="173319" y="1540989"/>
            <a:ext cx="7396162" cy="4733924"/>
          </a:xfrm>
        </p:spPr>
        <p:txBody>
          <a:bodyPr>
            <a:normAutofit fontScale="92500" lnSpcReduction="20000"/>
          </a:bodyPr>
          <a:lstStyle/>
          <a:p>
            <a:pPr>
              <a:lnSpc>
                <a:spcPct val="110000"/>
              </a:lnSpc>
              <a:spcAft>
                <a:spcPts val="0"/>
              </a:spcAft>
            </a:pPr>
            <a:r>
              <a:rPr lang="en-US" sz="2400" dirty="0" smtClean="0"/>
              <a:t>Voluntary CWD </a:t>
            </a:r>
            <a:r>
              <a:rPr lang="en-US" sz="2400" dirty="0"/>
              <a:t>sampling </a:t>
            </a:r>
            <a:r>
              <a:rPr lang="en-US" sz="2400" dirty="0" smtClean="0"/>
              <a:t>for fall 2020 </a:t>
            </a:r>
            <a:r>
              <a:rPr lang="en-US" sz="2400" dirty="0"/>
              <a:t>to minimize social </a:t>
            </a:r>
            <a:r>
              <a:rPr lang="en-US" sz="2400" dirty="0" smtClean="0"/>
              <a:t>interaction due to COVID-19</a:t>
            </a:r>
          </a:p>
          <a:p>
            <a:pPr lvl="1">
              <a:lnSpc>
                <a:spcPct val="110000"/>
              </a:lnSpc>
              <a:spcAft>
                <a:spcPts val="0"/>
              </a:spcAft>
            </a:pPr>
            <a:r>
              <a:rPr lang="en-US" sz="2000" dirty="0"/>
              <a:t>Sampling </a:t>
            </a:r>
            <a:r>
              <a:rPr lang="en-US" sz="2000" dirty="0" smtClean="0"/>
              <a:t>goals are designed </a:t>
            </a:r>
            <a:r>
              <a:rPr lang="en-US" sz="2000" dirty="0"/>
              <a:t>to maintain high level of confidence in detecting </a:t>
            </a:r>
            <a:r>
              <a:rPr lang="en-US" sz="2000" dirty="0" smtClean="0"/>
              <a:t>disease</a:t>
            </a:r>
          </a:p>
          <a:p>
            <a:pPr lvl="2">
              <a:lnSpc>
                <a:spcPct val="110000"/>
              </a:lnSpc>
              <a:spcAft>
                <a:spcPts val="0"/>
              </a:spcAft>
            </a:pPr>
            <a:r>
              <a:rPr lang="en-US" sz="1600" dirty="0" smtClean="0"/>
              <a:t>99% confidence for finding the disease, if present in &gt;1% of the population</a:t>
            </a:r>
            <a:endParaRPr lang="en-US" sz="1600" dirty="0"/>
          </a:p>
          <a:p>
            <a:pPr lvl="1">
              <a:lnSpc>
                <a:spcPct val="110000"/>
              </a:lnSpc>
              <a:spcAft>
                <a:spcPts val="0"/>
              </a:spcAft>
            </a:pPr>
            <a:r>
              <a:rPr lang="en-US" sz="2400" dirty="0" smtClean="0"/>
              <a:t>Hunters within our surveillance areas can make appointments with DNR staff for sample extraction if they are unable to use the self-service system</a:t>
            </a:r>
          </a:p>
          <a:p>
            <a:pPr lvl="1">
              <a:lnSpc>
                <a:spcPct val="110000"/>
              </a:lnSpc>
              <a:spcAft>
                <a:spcPts val="0"/>
              </a:spcAft>
            </a:pPr>
            <a:r>
              <a:rPr lang="en-US" sz="2400" dirty="0" smtClean="0"/>
              <a:t>Partnerships have been made with &gt;50 taxidermists and several meat processors to collect samples</a:t>
            </a:r>
          </a:p>
          <a:p>
            <a:r>
              <a:rPr lang="en-US" sz="2400" dirty="0"/>
              <a:t>Carcass movement restrictions will remain in place </a:t>
            </a:r>
            <a:r>
              <a:rPr lang="en-US" sz="2400" dirty="0" smtClean="0"/>
              <a:t>for all </a:t>
            </a:r>
            <a:r>
              <a:rPr lang="en-US" sz="2400" dirty="0"/>
              <a:t>Disease </a:t>
            </a:r>
            <a:r>
              <a:rPr lang="en-US" sz="2400" dirty="0" smtClean="0"/>
              <a:t>Management </a:t>
            </a:r>
            <a:r>
              <a:rPr lang="en-US" sz="2400" dirty="0"/>
              <a:t>and Control </a:t>
            </a:r>
            <a:r>
              <a:rPr lang="en-US" sz="2400" dirty="0" smtClean="0"/>
              <a:t>Zones</a:t>
            </a:r>
            <a:endParaRPr lang="en-US" sz="2400" i="1" dirty="0"/>
          </a:p>
          <a:p>
            <a:r>
              <a:rPr lang="en-US" sz="2400" dirty="0" smtClean="0"/>
              <a:t>Sample extraction and data entry completed at DNR buildings staff and University students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6432" y="1395248"/>
            <a:ext cx="4828044" cy="3621033"/>
          </a:xfrm>
          <a:prstGeom prst="rect">
            <a:avLst/>
          </a:prstGeo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323385" y="4461795"/>
            <a:ext cx="3162084" cy="2371563"/>
          </a:xfrm>
        </p:spPr>
      </p:pic>
    </p:spTree>
    <p:extLst>
      <p:ext uri="{BB962C8B-B14F-4D97-AF65-F5344CB8AC3E}">
        <p14:creationId xmlns:p14="http://schemas.microsoft.com/office/powerpoint/2010/main" val="1088592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CWD Communications</a:t>
            </a:r>
            <a:endParaRPr lang="en-US" dirty="0"/>
          </a:p>
        </p:txBody>
      </p:sp>
      <p:sp>
        <p:nvSpPr>
          <p:cNvPr id="3" name="Content Placeholder 2"/>
          <p:cNvSpPr>
            <a:spLocks noGrp="1"/>
          </p:cNvSpPr>
          <p:nvPr>
            <p:ph sz="half" idx="1"/>
          </p:nvPr>
        </p:nvSpPr>
        <p:spPr>
          <a:xfrm>
            <a:off x="377073" y="1594624"/>
            <a:ext cx="5718928" cy="5126851"/>
          </a:xfrm>
        </p:spPr>
        <p:txBody>
          <a:bodyPr>
            <a:normAutofit fontScale="92500" lnSpcReduction="10000"/>
          </a:bodyPr>
          <a:lstStyle/>
          <a:p>
            <a:r>
              <a:rPr lang="en-US" dirty="0" smtClean="0"/>
              <a:t>Press releases, Deer Notes, social media blasts about CWD info will continue</a:t>
            </a:r>
          </a:p>
          <a:p>
            <a:r>
              <a:rPr lang="en-US" dirty="0" smtClean="0"/>
              <a:t>New metal </a:t>
            </a:r>
            <a:r>
              <a:rPr lang="en-US" dirty="0"/>
              <a:t>signs </a:t>
            </a:r>
            <a:r>
              <a:rPr lang="en-US" dirty="0" smtClean="0"/>
              <a:t>for </a:t>
            </a:r>
            <a:r>
              <a:rPr lang="en-US" dirty="0"/>
              <a:t>public </a:t>
            </a:r>
            <a:r>
              <a:rPr lang="en-US" dirty="0" smtClean="0"/>
              <a:t>land hunters in disease management zones</a:t>
            </a:r>
          </a:p>
          <a:p>
            <a:r>
              <a:rPr lang="en-US" dirty="0" smtClean="0"/>
              <a:t>More vinyl signs </a:t>
            </a:r>
            <a:r>
              <a:rPr lang="en-US" dirty="0"/>
              <a:t>for </a:t>
            </a:r>
            <a:r>
              <a:rPr lang="en-US" dirty="0" smtClean="0"/>
              <a:t>self-service stations; sandwich boards for dumpster locations</a:t>
            </a:r>
          </a:p>
          <a:p>
            <a:r>
              <a:rPr lang="en-US" dirty="0" smtClean="0"/>
              <a:t>Improved handouts (Brochure at self-service sampling station, flyers at big license sellers)</a:t>
            </a:r>
          </a:p>
          <a:p>
            <a:r>
              <a:rPr lang="en-US" dirty="0" smtClean="0"/>
              <a:t>Updated CWD webpage and videos</a:t>
            </a:r>
          </a:p>
          <a:p>
            <a:r>
              <a:rPr lang="en-US" dirty="0" smtClean="0"/>
              <a:t>Mass mailings = postcards to licensed hunters in all new areas</a:t>
            </a:r>
          </a:p>
        </p:txBody>
      </p:sp>
      <p:sp>
        <p:nvSpPr>
          <p:cNvPr id="7" name="Slide Number Placeholder 6"/>
          <p:cNvSpPr>
            <a:spLocks noGrp="1"/>
          </p:cNvSpPr>
          <p:nvPr>
            <p:ph type="sldNum" sz="quarter" idx="12"/>
          </p:nvPr>
        </p:nvSpPr>
        <p:spPr/>
        <p:txBody>
          <a:bodyPr/>
          <a:lstStyle/>
          <a:p>
            <a:fld id="{48F63A3B-78C7-47BE-AE5E-E10140E04643}" type="slidenum">
              <a:rPr lang="en-US" smtClean="0"/>
              <a:t>34</a:t>
            </a:fld>
            <a:endParaRPr lang="en-US" dirty="0"/>
          </a:p>
        </p:txBody>
      </p:sp>
      <p:pic>
        <p:nvPicPr>
          <p:cNvPr id="6" name="Picture 5"/>
          <p:cNvPicPr>
            <a:picLocks noChangeAspect="1"/>
          </p:cNvPicPr>
          <p:nvPr/>
        </p:nvPicPr>
        <p:blipFill>
          <a:blip r:embed="rId2"/>
          <a:stretch>
            <a:fillRect/>
          </a:stretch>
        </p:blipFill>
        <p:spPr>
          <a:xfrm>
            <a:off x="6096000" y="1432612"/>
            <a:ext cx="5676900" cy="3219450"/>
          </a:xfrm>
          <a:prstGeom prst="rect">
            <a:avLst/>
          </a:prstGeom>
        </p:spPr>
      </p:pic>
      <p:pic>
        <p:nvPicPr>
          <p:cNvPr id="8" name="Picture 7"/>
          <p:cNvPicPr>
            <a:picLocks noChangeAspect="1"/>
          </p:cNvPicPr>
          <p:nvPr/>
        </p:nvPicPr>
        <p:blipFill>
          <a:blip r:embed="rId3"/>
          <a:stretch>
            <a:fillRect/>
          </a:stretch>
        </p:blipFill>
        <p:spPr>
          <a:xfrm>
            <a:off x="9202395" y="3909907"/>
            <a:ext cx="2570505" cy="294809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201378" y="4829190"/>
            <a:ext cx="2286875" cy="1715157"/>
          </a:xfrm>
          <a:prstGeom prst="rect">
            <a:avLst/>
          </a:prstGeom>
        </p:spPr>
      </p:pic>
    </p:spTree>
    <p:extLst>
      <p:ext uri="{BB962C8B-B14F-4D97-AF65-F5344CB8AC3E}">
        <p14:creationId xmlns:p14="http://schemas.microsoft.com/office/powerpoint/2010/main" val="4000532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 2020 Testing to Date </a:t>
            </a:r>
            <a:endParaRPr lang="en-US" dirty="0"/>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060374" y="1371600"/>
            <a:ext cx="6974432" cy="5389333"/>
          </a:xfrm>
        </p:spPr>
      </p:pic>
      <p:sp>
        <p:nvSpPr>
          <p:cNvPr id="7" name="Slide Number Placeholder 6"/>
          <p:cNvSpPr>
            <a:spLocks noGrp="1"/>
          </p:cNvSpPr>
          <p:nvPr>
            <p:ph type="sldNum" sz="quarter" idx="12"/>
          </p:nvPr>
        </p:nvSpPr>
        <p:spPr/>
        <p:txBody>
          <a:bodyPr/>
          <a:lstStyle/>
          <a:p>
            <a:fld id="{48F63A3B-78C7-47BE-AE5E-E10140E04643}" type="slidenum">
              <a:rPr lang="en-US" smtClean="0"/>
              <a:t>35</a:t>
            </a:fld>
            <a:endParaRPr lang="en-US" dirty="0"/>
          </a:p>
        </p:txBody>
      </p:sp>
      <p:sp>
        <p:nvSpPr>
          <p:cNvPr id="10" name="Content Placeholder 2"/>
          <p:cNvSpPr>
            <a:spLocks noGrp="1"/>
          </p:cNvSpPr>
          <p:nvPr>
            <p:ph sz="half" idx="1"/>
          </p:nvPr>
        </p:nvSpPr>
        <p:spPr>
          <a:xfrm>
            <a:off x="377073" y="1594624"/>
            <a:ext cx="4974245" cy="5126851"/>
          </a:xfrm>
        </p:spPr>
        <p:txBody>
          <a:bodyPr>
            <a:normAutofit lnSpcReduction="10000"/>
          </a:bodyPr>
          <a:lstStyle/>
          <a:p>
            <a:r>
              <a:rPr lang="en-US" dirty="0" smtClean="0"/>
              <a:t>Sample numbers so far (some results pending): 4,541 total</a:t>
            </a:r>
          </a:p>
          <a:p>
            <a:pPr lvl="1"/>
            <a:r>
              <a:rPr lang="en-US" dirty="0" smtClean="0"/>
              <a:t>Southeast: 2,622</a:t>
            </a:r>
          </a:p>
          <a:p>
            <a:pPr lvl="2"/>
            <a:r>
              <a:rPr lang="en-US" dirty="0" smtClean="0"/>
              <a:t>3 CWD-positives, 8 CWD-suspects</a:t>
            </a:r>
            <a:endParaRPr lang="en-US" dirty="0" smtClean="0"/>
          </a:p>
          <a:p>
            <a:pPr lvl="1"/>
            <a:r>
              <a:rPr lang="en-US" dirty="0" smtClean="0"/>
              <a:t>North-Central: 765; no positives</a:t>
            </a:r>
          </a:p>
          <a:p>
            <a:pPr lvl="1"/>
            <a:r>
              <a:rPr lang="en-US" dirty="0" smtClean="0"/>
              <a:t>South-Metro: 728</a:t>
            </a:r>
          </a:p>
          <a:p>
            <a:pPr lvl="2"/>
            <a:r>
              <a:rPr lang="en-US" dirty="0" smtClean="0"/>
              <a:t>1 CWD-positive</a:t>
            </a:r>
            <a:endParaRPr lang="en-US" dirty="0"/>
          </a:p>
          <a:p>
            <a:pPr lvl="1"/>
            <a:r>
              <a:rPr lang="en-US" dirty="0" smtClean="0"/>
              <a:t>East-Central: 249; no positives</a:t>
            </a:r>
          </a:p>
          <a:p>
            <a:pPr lvl="1"/>
            <a:r>
              <a:rPr lang="en-US" dirty="0" smtClean="0"/>
              <a:t>West-Central: 226; no positives</a:t>
            </a:r>
          </a:p>
          <a:p>
            <a:r>
              <a:rPr lang="en-US" dirty="0" smtClean="0"/>
              <a:t>Opportunistic samples: 291</a:t>
            </a:r>
          </a:p>
          <a:p>
            <a:pPr lvl="1"/>
            <a:r>
              <a:rPr lang="en-US" dirty="0" smtClean="0"/>
              <a:t>2 CWD-positives, both in SE MN</a:t>
            </a:r>
          </a:p>
        </p:txBody>
      </p:sp>
    </p:spTree>
    <p:extLst>
      <p:ext uri="{BB962C8B-B14F-4D97-AF65-F5344CB8AC3E}">
        <p14:creationId xmlns:p14="http://schemas.microsoft.com/office/powerpoint/2010/main" val="1653864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Advances in CWD Science and Diagnostics</a:t>
            </a:r>
            <a:endParaRPr lang="en-US" dirty="0"/>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255620" y="3982965"/>
            <a:ext cx="2890845" cy="2875036"/>
          </a:xfrm>
        </p:spPr>
      </p:pic>
      <p:sp>
        <p:nvSpPr>
          <p:cNvPr id="7" name="Slide Number Placeholder 6"/>
          <p:cNvSpPr>
            <a:spLocks noGrp="1"/>
          </p:cNvSpPr>
          <p:nvPr>
            <p:ph type="sldNum" sz="quarter" idx="12"/>
          </p:nvPr>
        </p:nvSpPr>
        <p:spPr/>
        <p:txBody>
          <a:bodyPr/>
          <a:lstStyle/>
          <a:p>
            <a:fld id="{48F63A3B-78C7-47BE-AE5E-E10140E04643}" type="slidenum">
              <a:rPr lang="en-US" smtClean="0"/>
              <a:t>36</a:t>
            </a:fld>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5620" y="1434465"/>
            <a:ext cx="2890846" cy="2890846"/>
          </a:xfrm>
          <a:prstGeom prst="rect">
            <a:avLst/>
          </a:prstGeom>
        </p:spPr>
      </p:pic>
      <p:sp>
        <p:nvSpPr>
          <p:cNvPr id="10" name="Content Placeholder 2"/>
          <p:cNvSpPr>
            <a:spLocks noGrp="1"/>
          </p:cNvSpPr>
          <p:nvPr>
            <p:ph sz="half" idx="1"/>
          </p:nvPr>
        </p:nvSpPr>
        <p:spPr>
          <a:xfrm>
            <a:off x="60960" y="1594624"/>
            <a:ext cx="9037507" cy="5126851"/>
          </a:xfrm>
        </p:spPr>
        <p:txBody>
          <a:bodyPr>
            <a:normAutofit fontScale="92500" lnSpcReduction="10000"/>
          </a:bodyPr>
          <a:lstStyle/>
          <a:p>
            <a:r>
              <a:rPr lang="en-US" dirty="0" smtClean="0"/>
              <a:t>DNR has partnered with the University of Minnesota on improved diagnostic test for CWD</a:t>
            </a:r>
          </a:p>
          <a:p>
            <a:r>
              <a:rPr lang="en-US" dirty="0" smtClean="0"/>
              <a:t>Minnesota Center for Prion Research and Outreach (MNPRO)</a:t>
            </a:r>
          </a:p>
          <a:p>
            <a:pPr lvl="1"/>
            <a:r>
              <a:rPr lang="en-US" dirty="0" smtClean="0"/>
              <a:t>Developing faster test methods to detect CWD in a variety of substrates</a:t>
            </a:r>
          </a:p>
          <a:p>
            <a:pPr lvl="2"/>
            <a:r>
              <a:rPr lang="en-US" dirty="0" smtClean="0"/>
              <a:t>Blood, feces, muscle tissue, lymph nodes, tonsils; could include ante-</a:t>
            </a:r>
            <a:r>
              <a:rPr lang="en-US" dirty="0" err="1" smtClean="0"/>
              <a:t>mortum</a:t>
            </a:r>
            <a:r>
              <a:rPr lang="en-US" dirty="0" smtClean="0"/>
              <a:t> options</a:t>
            </a:r>
          </a:p>
          <a:p>
            <a:pPr lvl="2"/>
            <a:r>
              <a:rPr lang="en-US" dirty="0" smtClean="0"/>
              <a:t>Soil, plants, water; could include testing leachate from landfills</a:t>
            </a:r>
          </a:p>
          <a:p>
            <a:pPr lvl="1"/>
            <a:r>
              <a:rPr lang="en-US" dirty="0" smtClean="0"/>
              <a:t>Visit </a:t>
            </a:r>
            <a:r>
              <a:rPr lang="en-US" dirty="0"/>
              <a:t>their website here: </a:t>
            </a:r>
            <a:r>
              <a:rPr lang="en-US" dirty="0">
                <a:hlinkClick r:id="rId4"/>
              </a:rPr>
              <a:t>https://</a:t>
            </a:r>
            <a:r>
              <a:rPr lang="en-US" dirty="0" smtClean="0">
                <a:hlinkClick r:id="rId4"/>
              </a:rPr>
              <a:t>mnpro.umn.edu</a:t>
            </a:r>
            <a:endParaRPr lang="en-US" dirty="0" smtClean="0"/>
          </a:p>
          <a:p>
            <a:r>
              <a:rPr lang="en-US" dirty="0" smtClean="0"/>
              <a:t>Center for Infectious Disease Research and Policy (CIDRAP)</a:t>
            </a:r>
          </a:p>
          <a:p>
            <a:pPr lvl="1"/>
            <a:r>
              <a:rPr lang="en-US" dirty="0" smtClean="0"/>
              <a:t>Global leader in address public health preparedness and response</a:t>
            </a:r>
          </a:p>
          <a:p>
            <a:pPr lvl="1"/>
            <a:r>
              <a:rPr lang="en-US" dirty="0" smtClean="0"/>
              <a:t>CWD is one focal area, particularly deer waste streams </a:t>
            </a:r>
            <a:r>
              <a:rPr lang="en-US" smtClean="0"/>
              <a:t>and landfilling</a:t>
            </a:r>
            <a:endParaRPr lang="en-US" dirty="0" smtClean="0"/>
          </a:p>
          <a:p>
            <a:pPr lvl="1"/>
            <a:r>
              <a:rPr lang="en-US" dirty="0" smtClean="0"/>
              <a:t>Visit </a:t>
            </a:r>
            <a:r>
              <a:rPr lang="en-US" dirty="0"/>
              <a:t>their website here: </a:t>
            </a:r>
            <a:r>
              <a:rPr lang="en-US" dirty="0">
                <a:hlinkClick r:id="rId5"/>
              </a:rPr>
              <a:t>https://</a:t>
            </a:r>
            <a:r>
              <a:rPr lang="en-US" dirty="0" smtClean="0">
                <a:hlinkClick r:id="rId5"/>
              </a:rPr>
              <a:t>www.cidrap.umn.edu/cwd</a:t>
            </a:r>
            <a:endParaRPr lang="en-US" dirty="0" smtClean="0"/>
          </a:p>
          <a:p>
            <a:pPr lvl="1"/>
            <a:endParaRPr lang="en-US" dirty="0" smtClean="0"/>
          </a:p>
        </p:txBody>
      </p:sp>
    </p:spTree>
    <p:extLst>
      <p:ext uri="{BB962C8B-B14F-4D97-AF65-F5344CB8AC3E}">
        <p14:creationId xmlns:p14="http://schemas.microsoft.com/office/powerpoint/2010/main" val="2700928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37</a:t>
            </a:fld>
            <a:endParaRPr lang="en-US" dirty="0"/>
          </a:p>
        </p:txBody>
      </p:sp>
      <p:pic>
        <p:nvPicPr>
          <p:cNvPr id="4" name="Picture 3"/>
          <p:cNvPicPr>
            <a:picLocks noChangeAspect="1"/>
          </p:cNvPicPr>
          <p:nvPr/>
        </p:nvPicPr>
        <p:blipFill>
          <a:blip r:embed="rId2"/>
          <a:stretch>
            <a:fillRect/>
          </a:stretch>
        </p:blipFill>
        <p:spPr>
          <a:xfrm>
            <a:off x="5866647" y="3949956"/>
            <a:ext cx="5163760" cy="2908044"/>
          </a:xfrm>
          <a:prstGeom prst="rect">
            <a:avLst/>
          </a:prstGeom>
        </p:spPr>
      </p:pic>
      <p:pic>
        <p:nvPicPr>
          <p:cNvPr id="7" name="Picture 6" descr="researchers with deer on 4 wheeler" title="researchers with deer on 4 wheel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6499" y="1423658"/>
            <a:ext cx="2859896" cy="4575833"/>
          </a:xfrm>
          <a:prstGeom prst="rect">
            <a:avLst/>
          </a:prstGeom>
        </p:spPr>
      </p:pic>
      <p:pic>
        <p:nvPicPr>
          <p:cNvPr id="9" name="Picture 8" descr="hunter with deer" title="hunter with de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4458" y="1378609"/>
            <a:ext cx="2188863" cy="2916280"/>
          </a:xfrm>
          <a:prstGeom prst="rect">
            <a:avLst/>
          </a:prstGeom>
        </p:spPr>
      </p:pic>
      <p:sp>
        <p:nvSpPr>
          <p:cNvPr id="10" name="Content Placeholder 2"/>
          <p:cNvSpPr txBox="1">
            <a:spLocks/>
          </p:cNvSpPr>
          <p:nvPr/>
        </p:nvSpPr>
        <p:spPr>
          <a:xfrm>
            <a:off x="139149" y="1461052"/>
            <a:ext cx="5489755" cy="239974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smtClean="0"/>
              <a:t> CWD remains a rare disease in MN</a:t>
            </a:r>
          </a:p>
          <a:p>
            <a:r>
              <a:rPr lang="en-US" sz="2800" dirty="0" smtClean="0"/>
              <a:t> Aggressive approach to protect statewide deer population, hunting heritage</a:t>
            </a:r>
          </a:p>
          <a:p>
            <a:r>
              <a:rPr lang="en-US" sz="2800" dirty="0" smtClean="0"/>
              <a:t> Adapt as we assess effectiveness </a:t>
            </a:r>
          </a:p>
          <a:p>
            <a:r>
              <a:rPr lang="en-US" sz="2800" dirty="0" smtClean="0"/>
              <a:t> We cannot be successful in managing this disease without the help of hunters, cooperators, and businesses</a:t>
            </a:r>
          </a:p>
          <a:p>
            <a:pPr marL="0" indent="0">
              <a:buFont typeface="Arial" panose="020B0604020202020204" pitchFamily="34" charset="0"/>
              <a:buNone/>
            </a:pPr>
            <a:endParaRPr lang="en-US" sz="2800" dirty="0"/>
          </a:p>
        </p:txBody>
      </p:sp>
    </p:spTree>
    <p:extLst>
      <p:ext uri="{BB962C8B-B14F-4D97-AF65-F5344CB8AC3E}">
        <p14:creationId xmlns:p14="http://schemas.microsoft.com/office/powerpoint/2010/main" val="24224856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descr="Keep Minnesota's Deer Herd Healthy (SECURED) - Adobe Acrobat Reader DC"/>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25325" cy="6921186"/>
          </a:xfrm>
          <a:prstGeom prst="rect">
            <a:avLst/>
          </a:prstGeom>
        </p:spPr>
      </p:pic>
    </p:spTree>
    <p:extLst>
      <p:ext uri="{BB962C8B-B14F-4D97-AF65-F5344CB8AC3E}">
        <p14:creationId xmlns:p14="http://schemas.microsoft.com/office/powerpoint/2010/main" val="17927617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i="1" dirty="0"/>
              <a:t>Understanding the </a:t>
            </a:r>
            <a:r>
              <a:rPr lang="en-US" altLang="en-US" i="1" dirty="0" smtClean="0"/>
              <a:t>CWD </a:t>
            </a:r>
            <a:r>
              <a:rPr lang="en-US" altLang="en-US" i="1" dirty="0"/>
              <a:t>Agent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4</a:t>
            </a:fld>
            <a:endParaRPr lang="en-US" dirty="0"/>
          </a:p>
        </p:txBody>
      </p:sp>
      <p:pic>
        <p:nvPicPr>
          <p:cNvPr id="7" name="Picture 5" descr="C:\My Photos\TSEs\normal_rogue prion.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64257" y="1773237"/>
            <a:ext cx="57150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a:xfrm>
            <a:off x="274421" y="1404731"/>
            <a:ext cx="5105400" cy="56388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solidFill>
                  <a:srgbClr val="383838"/>
                </a:solidFill>
                <a:latin typeface="+mj-lt"/>
              </a:rPr>
              <a:t>Infectious agent is called a prion, which is a </a:t>
            </a:r>
            <a:r>
              <a:rPr lang="en-US" sz="2400" dirty="0" err="1" smtClean="0">
                <a:solidFill>
                  <a:srgbClr val="383838"/>
                </a:solidFill>
                <a:latin typeface="+mj-lt"/>
              </a:rPr>
              <a:t>mis-shapen</a:t>
            </a:r>
            <a:r>
              <a:rPr lang="en-US" sz="2400" dirty="0" smtClean="0">
                <a:solidFill>
                  <a:srgbClr val="383838"/>
                </a:solidFill>
                <a:latin typeface="+mj-lt"/>
              </a:rPr>
              <a:t> protein</a:t>
            </a:r>
          </a:p>
          <a:p>
            <a:r>
              <a:rPr lang="en-US" sz="2400" dirty="0" smtClean="0">
                <a:solidFill>
                  <a:srgbClr val="383838"/>
                </a:solidFill>
                <a:latin typeface="+mj-lt"/>
              </a:rPr>
              <a:t>It can remain infectious for years outside of the host body, readily binds to soil and can even be </a:t>
            </a:r>
            <a:r>
              <a:rPr lang="en-US" sz="2400" dirty="0" err="1" smtClean="0">
                <a:solidFill>
                  <a:srgbClr val="383838"/>
                </a:solidFill>
                <a:latin typeface="+mj-lt"/>
              </a:rPr>
              <a:t>uptaken</a:t>
            </a:r>
            <a:r>
              <a:rPr lang="en-US" sz="2400" dirty="0" smtClean="0">
                <a:solidFill>
                  <a:srgbClr val="383838"/>
                </a:solidFill>
                <a:latin typeface="+mj-lt"/>
              </a:rPr>
              <a:t> by plant roots.</a:t>
            </a:r>
          </a:p>
          <a:p>
            <a:r>
              <a:rPr lang="en-US" sz="2400" dirty="0" smtClean="0">
                <a:solidFill>
                  <a:srgbClr val="383838"/>
                </a:solidFill>
                <a:latin typeface="+mj-lt"/>
              </a:rPr>
              <a:t>Extremely difficult to denature</a:t>
            </a:r>
          </a:p>
          <a:p>
            <a:pPr lvl="1"/>
            <a:r>
              <a:rPr lang="en-US" sz="2000" dirty="0" smtClean="0">
                <a:solidFill>
                  <a:srgbClr val="383838"/>
                </a:solidFill>
                <a:latin typeface="+mj-lt"/>
              </a:rPr>
              <a:t>Heat must be &gt;1500°F to destroy</a:t>
            </a:r>
          </a:p>
          <a:p>
            <a:pPr lvl="1"/>
            <a:r>
              <a:rPr lang="en-US" sz="2000" dirty="0" smtClean="0">
                <a:solidFill>
                  <a:srgbClr val="383838"/>
                </a:solidFill>
                <a:latin typeface="+mj-lt"/>
              </a:rPr>
              <a:t>Normal disinfectants, such as bleach, do not destroy prions</a:t>
            </a:r>
          </a:p>
          <a:p>
            <a:pPr lvl="2"/>
            <a:r>
              <a:rPr lang="en-US" sz="1600" dirty="0" smtClean="0">
                <a:solidFill>
                  <a:srgbClr val="383838"/>
                </a:solidFill>
                <a:latin typeface="+mj-lt"/>
              </a:rPr>
              <a:t>Recent study showed 40% bleach solution over 5 minutes was effective for surface </a:t>
            </a:r>
            <a:r>
              <a:rPr lang="en-US" sz="1600" dirty="0" err="1" smtClean="0">
                <a:solidFill>
                  <a:srgbClr val="383838"/>
                </a:solidFill>
                <a:latin typeface="+mj-lt"/>
              </a:rPr>
              <a:t>decomtamination</a:t>
            </a:r>
            <a:endParaRPr lang="en-US" sz="1600" dirty="0">
              <a:solidFill>
                <a:srgbClr val="383838"/>
              </a:solidFill>
              <a:latin typeface="+mj-lt"/>
            </a:endParaRPr>
          </a:p>
        </p:txBody>
      </p:sp>
    </p:spTree>
    <p:extLst>
      <p:ext uri="{BB962C8B-B14F-4D97-AF65-F5344CB8AC3E}">
        <p14:creationId xmlns:p14="http://schemas.microsoft.com/office/powerpoint/2010/main" val="27802091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757268" y="325210"/>
            <a:ext cx="5486400" cy="838200"/>
          </a:xfrm>
        </p:spPr>
        <p:txBody>
          <a:bodyPr>
            <a:normAutofit/>
          </a:bodyPr>
          <a:lstStyle/>
          <a:p>
            <a:r>
              <a:rPr lang="en-US" sz="4400" i="1" dirty="0"/>
              <a:t>Characteristics of </a:t>
            </a:r>
            <a:r>
              <a:rPr lang="en-US" sz="4400" i="1" dirty="0" smtClean="0"/>
              <a:t>CWD</a:t>
            </a:r>
            <a:endParaRPr lang="en-US" sz="4400" i="1" dirty="0"/>
          </a:p>
        </p:txBody>
      </p:sp>
      <p:sp>
        <p:nvSpPr>
          <p:cNvPr id="33795" name="Rectangle 3"/>
          <p:cNvSpPr>
            <a:spLocks noGrp="1" noChangeArrowheads="1"/>
          </p:cNvSpPr>
          <p:nvPr>
            <p:ph type="body" idx="1"/>
          </p:nvPr>
        </p:nvSpPr>
        <p:spPr>
          <a:xfrm>
            <a:off x="-1" y="1420585"/>
            <a:ext cx="6621517" cy="5257421"/>
          </a:xfrm>
        </p:spPr>
        <p:txBody>
          <a:bodyPr>
            <a:noAutofit/>
          </a:bodyPr>
          <a:lstStyle/>
          <a:p>
            <a:r>
              <a:rPr lang="en-US" sz="2000" dirty="0">
                <a:solidFill>
                  <a:srgbClr val="383838"/>
                </a:solidFill>
                <a:latin typeface="+mj-lt"/>
              </a:rPr>
              <a:t>Neurologic clinical signs: </a:t>
            </a:r>
            <a:r>
              <a:rPr lang="en-US" sz="2000" dirty="0" smtClean="0">
                <a:solidFill>
                  <a:srgbClr val="383838"/>
                </a:solidFill>
                <a:latin typeface="+mj-lt"/>
              </a:rPr>
              <a:t>tremors, head tilt, excessive salivation, in-coordination</a:t>
            </a:r>
            <a:r>
              <a:rPr lang="en-US" sz="2000" dirty="0">
                <a:solidFill>
                  <a:srgbClr val="383838"/>
                </a:solidFill>
                <a:latin typeface="+mj-lt"/>
              </a:rPr>
              <a:t>, abnormal behavior, loss of body condition</a:t>
            </a:r>
          </a:p>
          <a:p>
            <a:r>
              <a:rPr lang="en-US" sz="2000" dirty="0">
                <a:solidFill>
                  <a:srgbClr val="383838"/>
                </a:solidFill>
                <a:latin typeface="+mj-lt"/>
              </a:rPr>
              <a:t>No treatment or vaccine, always fatal</a:t>
            </a:r>
          </a:p>
          <a:p>
            <a:r>
              <a:rPr lang="en-US" sz="2000" dirty="0" smtClean="0">
                <a:solidFill>
                  <a:srgbClr val="383838"/>
                </a:solidFill>
                <a:latin typeface="+mj-lt"/>
              </a:rPr>
              <a:t>Prions </a:t>
            </a:r>
            <a:r>
              <a:rPr lang="en-US" sz="2000" dirty="0">
                <a:solidFill>
                  <a:srgbClr val="383838"/>
                </a:solidFill>
                <a:latin typeface="+mj-lt"/>
              </a:rPr>
              <a:t>persist in the environment and remain infectious for an undetermined length of time</a:t>
            </a:r>
          </a:p>
          <a:p>
            <a:r>
              <a:rPr lang="en-US" sz="2000" dirty="0">
                <a:solidFill>
                  <a:srgbClr val="383838"/>
                </a:solidFill>
                <a:latin typeface="+mj-lt"/>
              </a:rPr>
              <a:t>Incubation of disease is 1.5 to 3 years from exposure to development of clinical </a:t>
            </a:r>
            <a:r>
              <a:rPr lang="en-US" sz="2000" dirty="0" smtClean="0">
                <a:solidFill>
                  <a:srgbClr val="383838"/>
                </a:solidFill>
                <a:latin typeface="+mj-lt"/>
              </a:rPr>
              <a:t>signs; once clinical, death &lt;6mos</a:t>
            </a:r>
            <a:endParaRPr lang="en-US" sz="2000" dirty="0">
              <a:solidFill>
                <a:srgbClr val="383838"/>
              </a:solidFill>
              <a:latin typeface="+mj-lt"/>
            </a:endParaRPr>
          </a:p>
          <a:p>
            <a:r>
              <a:rPr lang="en-US" sz="2000" dirty="0">
                <a:solidFill>
                  <a:srgbClr val="383838"/>
                </a:solidFill>
                <a:latin typeface="+mj-lt"/>
              </a:rPr>
              <a:t>Infected animals begin to shed prions soon after </a:t>
            </a:r>
            <a:r>
              <a:rPr lang="en-US" sz="2000" dirty="0" smtClean="0">
                <a:solidFill>
                  <a:srgbClr val="383838"/>
                </a:solidFill>
                <a:latin typeface="+mj-lt"/>
              </a:rPr>
              <a:t>exposure</a:t>
            </a:r>
          </a:p>
          <a:p>
            <a:r>
              <a:rPr lang="en-US" sz="2000" dirty="0" smtClean="0">
                <a:solidFill>
                  <a:srgbClr val="383838"/>
                </a:solidFill>
                <a:latin typeface="+mj-lt"/>
              </a:rPr>
              <a:t>There is no genetic immunity</a:t>
            </a:r>
          </a:p>
          <a:p>
            <a:r>
              <a:rPr lang="en-US" sz="2000" dirty="0" smtClean="0">
                <a:solidFill>
                  <a:srgbClr val="383838"/>
                </a:solidFill>
                <a:latin typeface="+mj-lt"/>
              </a:rPr>
              <a:t>CWD not shown to infect humans or cattle, but health agencies recommend NOT to eat an infected animal</a:t>
            </a:r>
          </a:p>
          <a:p>
            <a:endParaRPr lang="en-US" sz="2000" dirty="0">
              <a:solidFill>
                <a:srgbClr val="383838"/>
              </a:solidFill>
              <a:latin typeface="+mj-lt"/>
            </a:endParaRPr>
          </a:p>
          <a:p>
            <a:pPr marL="0" indent="0">
              <a:buNone/>
            </a:pPr>
            <a:endParaRPr lang="en-US" sz="2000" dirty="0">
              <a:solidFill>
                <a:srgbClr val="383838"/>
              </a:solidFill>
              <a:latin typeface="+mj-lt"/>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21516" y="1605251"/>
            <a:ext cx="5537024" cy="4774168"/>
          </a:xfrm>
          <a:prstGeom prst="rect">
            <a:avLst/>
          </a:prstGeom>
        </p:spPr>
      </p:pic>
      <p:sp>
        <p:nvSpPr>
          <p:cNvPr id="6" name="TextBox 5"/>
          <p:cNvSpPr txBox="1"/>
          <p:nvPr/>
        </p:nvSpPr>
        <p:spPr>
          <a:xfrm>
            <a:off x="6621516" y="6344047"/>
            <a:ext cx="3823034" cy="369332"/>
          </a:xfrm>
          <a:prstGeom prst="rect">
            <a:avLst/>
          </a:prstGeom>
          <a:solidFill>
            <a:schemeClr val="accent1"/>
          </a:solidFill>
        </p:spPr>
        <p:txBody>
          <a:bodyPr wrap="none" rtlCol="0">
            <a:spAutoFit/>
          </a:bodyPr>
          <a:lstStyle/>
          <a:p>
            <a:r>
              <a:rPr lang="en-US" dirty="0" smtClean="0">
                <a:solidFill>
                  <a:srgbClr val="FFFFFF"/>
                </a:solidFill>
              </a:rPr>
              <a:t>CWD Positive Deer – Pine Island - 2010</a:t>
            </a:r>
            <a:endParaRPr lang="en-US" dirty="0">
              <a:solidFill>
                <a:srgbClr val="FFFFFF"/>
              </a:solidFill>
            </a:endParaRPr>
          </a:p>
        </p:txBody>
      </p:sp>
    </p:spTree>
    <p:extLst>
      <p:ext uri="{BB962C8B-B14F-4D97-AF65-F5344CB8AC3E}">
        <p14:creationId xmlns:p14="http://schemas.microsoft.com/office/powerpoint/2010/main" val="4100166222"/>
      </p:ext>
    </p:extLst>
  </p:cSld>
  <p:clrMapOvr>
    <a:masterClrMapping/>
  </p:clrMapOvr>
  <p:transition>
    <p:pull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0169" y="127070"/>
            <a:ext cx="7886700" cy="1105420"/>
          </a:xfrm>
        </p:spPr>
        <p:txBody>
          <a:bodyPr/>
          <a:lstStyle/>
          <a:p>
            <a:r>
              <a:rPr lang="en-US" b="1" dirty="0"/>
              <a:t>Can Humans get CWD?</a:t>
            </a:r>
          </a:p>
        </p:txBody>
      </p:sp>
      <p:sp>
        <p:nvSpPr>
          <p:cNvPr id="5" name="Subtitle 4"/>
          <p:cNvSpPr>
            <a:spLocks noGrp="1"/>
          </p:cNvSpPr>
          <p:nvPr>
            <p:ph idx="1"/>
          </p:nvPr>
        </p:nvSpPr>
        <p:spPr>
          <a:xfrm>
            <a:off x="89452" y="1458913"/>
            <a:ext cx="8939023" cy="5516607"/>
          </a:xfrm>
        </p:spPr>
        <p:txBody>
          <a:bodyPr>
            <a:noAutofit/>
          </a:bodyPr>
          <a:lstStyle/>
          <a:p>
            <a:pPr algn="l"/>
            <a:r>
              <a:rPr lang="en-US" sz="2000" dirty="0">
                <a:solidFill>
                  <a:schemeClr val="tx2"/>
                </a:solidFill>
              </a:rPr>
              <a:t>No known cases of CWD in </a:t>
            </a:r>
            <a:r>
              <a:rPr lang="en-US" sz="2000" dirty="0" smtClean="0">
                <a:solidFill>
                  <a:schemeClr val="tx2"/>
                </a:solidFill>
              </a:rPr>
              <a:t>humans</a:t>
            </a:r>
          </a:p>
          <a:p>
            <a:r>
              <a:rPr lang="en-US" sz="2000" dirty="0">
                <a:solidFill>
                  <a:schemeClr val="tx2"/>
                </a:solidFill>
              </a:rPr>
              <a:t>The human TSE, </a:t>
            </a:r>
            <a:r>
              <a:rPr lang="en-US" sz="2000" dirty="0" err="1">
                <a:solidFill>
                  <a:schemeClr val="tx2"/>
                </a:solidFill>
              </a:rPr>
              <a:t>Cruetzfeldt-Jakob</a:t>
            </a:r>
            <a:r>
              <a:rPr lang="en-US" sz="2000" dirty="0">
                <a:solidFill>
                  <a:schemeClr val="tx2"/>
                </a:solidFill>
              </a:rPr>
              <a:t> Disease (CJD), is a different disease than CWD</a:t>
            </a:r>
            <a:r>
              <a:rPr lang="en-US" sz="2000" dirty="0"/>
              <a:t> </a:t>
            </a:r>
            <a:r>
              <a:rPr lang="en-US" sz="2000" dirty="0" smtClean="0">
                <a:solidFill>
                  <a:schemeClr val="tx2"/>
                </a:solidFill>
              </a:rPr>
              <a:t>and naturally affected 1 in a million people</a:t>
            </a:r>
          </a:p>
          <a:p>
            <a:pPr algn="l"/>
            <a:r>
              <a:rPr lang="en-US" sz="2000" dirty="0" smtClean="0">
                <a:solidFill>
                  <a:schemeClr val="tx2"/>
                </a:solidFill>
              </a:rPr>
              <a:t>Center for Disease Control (CDC) </a:t>
            </a:r>
            <a:r>
              <a:rPr lang="en-US" sz="2000" dirty="0">
                <a:solidFill>
                  <a:schemeClr val="tx2"/>
                </a:solidFill>
              </a:rPr>
              <a:t>recommends </a:t>
            </a:r>
            <a:r>
              <a:rPr lang="en-US" sz="2000" u="sng" dirty="0">
                <a:solidFill>
                  <a:schemeClr val="tx2"/>
                </a:solidFill>
              </a:rPr>
              <a:t>no consumption </a:t>
            </a:r>
            <a:r>
              <a:rPr lang="en-US" sz="2000" dirty="0">
                <a:solidFill>
                  <a:schemeClr val="tx2"/>
                </a:solidFill>
              </a:rPr>
              <a:t>of CWD+ venison</a:t>
            </a:r>
          </a:p>
          <a:p>
            <a:pPr lvl="1"/>
            <a:r>
              <a:rPr lang="en-US" sz="1600" dirty="0">
                <a:solidFill>
                  <a:schemeClr val="tx2"/>
                </a:solidFill>
              </a:rPr>
              <a:t>Macaques fed infected venison (1) and brain (1) developed disease </a:t>
            </a:r>
            <a:r>
              <a:rPr lang="en-US" sz="1600" dirty="0" smtClean="0">
                <a:solidFill>
                  <a:schemeClr val="tx2"/>
                </a:solidFill>
              </a:rPr>
              <a:t>in Canadian study; unpublished data</a:t>
            </a:r>
            <a:endParaRPr lang="en-US" sz="1600" dirty="0">
              <a:solidFill>
                <a:schemeClr val="tx2"/>
              </a:solidFill>
            </a:endParaRPr>
          </a:p>
          <a:p>
            <a:pPr lvl="1"/>
            <a:r>
              <a:rPr lang="en-US" sz="1600" dirty="0">
                <a:solidFill>
                  <a:schemeClr val="tx2"/>
                </a:solidFill>
              </a:rPr>
              <a:t>Test your animal if you hunt in a CWD </a:t>
            </a:r>
            <a:r>
              <a:rPr lang="en-US" sz="1600" dirty="0" smtClean="0">
                <a:solidFill>
                  <a:schemeClr val="tx2"/>
                </a:solidFill>
              </a:rPr>
              <a:t>area and </a:t>
            </a:r>
            <a:r>
              <a:rPr lang="en-US" sz="1600" dirty="0">
                <a:solidFill>
                  <a:schemeClr val="tx2"/>
                </a:solidFill>
              </a:rPr>
              <a:t>d</a:t>
            </a:r>
            <a:r>
              <a:rPr lang="en-US" sz="1600" dirty="0" smtClean="0">
                <a:solidFill>
                  <a:schemeClr val="tx2"/>
                </a:solidFill>
              </a:rPr>
              <a:t>on’t mix your venison with others, process your deer individually</a:t>
            </a:r>
            <a:endParaRPr lang="en-US" sz="1600" dirty="0">
              <a:solidFill>
                <a:schemeClr val="tx2"/>
              </a:solidFill>
            </a:endParaRPr>
          </a:p>
          <a:p>
            <a:pPr algn="l"/>
            <a:r>
              <a:rPr lang="en-US" sz="2000" dirty="0">
                <a:solidFill>
                  <a:schemeClr val="tx2"/>
                </a:solidFill>
              </a:rPr>
              <a:t>Is the species barrier </a:t>
            </a:r>
            <a:r>
              <a:rPr lang="en-US" sz="2000" dirty="0" smtClean="0">
                <a:solidFill>
                  <a:schemeClr val="tx2"/>
                </a:solidFill>
              </a:rPr>
              <a:t>complete?</a:t>
            </a:r>
          </a:p>
          <a:p>
            <a:pPr lvl="1"/>
            <a:r>
              <a:rPr lang="en-US" sz="1600" dirty="0">
                <a:solidFill>
                  <a:schemeClr val="tx2"/>
                </a:solidFill>
              </a:rPr>
              <a:t>T</a:t>
            </a:r>
            <a:r>
              <a:rPr lang="en-US" sz="1600" dirty="0" smtClean="0">
                <a:solidFill>
                  <a:schemeClr val="tx2"/>
                </a:solidFill>
              </a:rPr>
              <a:t>ransgenic </a:t>
            </a:r>
            <a:r>
              <a:rPr lang="en-US" sz="1600" dirty="0">
                <a:solidFill>
                  <a:schemeClr val="tx2"/>
                </a:solidFill>
              </a:rPr>
              <a:t>mice </a:t>
            </a:r>
            <a:r>
              <a:rPr lang="en-US" sz="1600" dirty="0" smtClean="0">
                <a:solidFill>
                  <a:schemeClr val="tx2"/>
                </a:solidFill>
              </a:rPr>
              <a:t>studies, route </a:t>
            </a:r>
            <a:r>
              <a:rPr lang="en-US" sz="1600" dirty="0">
                <a:solidFill>
                  <a:schemeClr val="tx2"/>
                </a:solidFill>
              </a:rPr>
              <a:t>of </a:t>
            </a:r>
            <a:r>
              <a:rPr lang="en-US" sz="1600" dirty="0" smtClean="0">
                <a:solidFill>
                  <a:schemeClr val="tx2"/>
                </a:solidFill>
              </a:rPr>
              <a:t>exposure, prion </a:t>
            </a:r>
            <a:r>
              <a:rPr lang="en-US" sz="1600" dirty="0">
                <a:solidFill>
                  <a:schemeClr val="tx2"/>
                </a:solidFill>
              </a:rPr>
              <a:t>strain </a:t>
            </a:r>
            <a:r>
              <a:rPr lang="en-US" sz="1600" dirty="0" smtClean="0">
                <a:solidFill>
                  <a:schemeClr val="tx2"/>
                </a:solidFill>
              </a:rPr>
              <a:t>adaptation, and serial passage studies have all demonstrated that humans can not get CWD</a:t>
            </a:r>
          </a:p>
          <a:p>
            <a:pPr lvl="1"/>
            <a:r>
              <a:rPr lang="en-US" sz="1600" dirty="0" smtClean="0">
                <a:solidFill>
                  <a:schemeClr val="tx2"/>
                </a:solidFill>
              </a:rPr>
              <a:t>Mad Cow Disease happened in UK in the 1980s when cattle were fed processed animal remains of sheep infected with scrapie. Humans ate the infected cattle and developed new variant CJD.  Since 1996, &gt;200 people died in Britain and France. Likely &gt;1million BSE-cattle entered food chain.</a:t>
            </a:r>
            <a:endParaRPr lang="en-US" sz="4400" dirty="0">
              <a:solidFill>
                <a:schemeClr val="tx2"/>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8475" y="3641091"/>
            <a:ext cx="2928394" cy="32157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3654" y="1454332"/>
            <a:ext cx="2619375" cy="1743075"/>
          </a:xfrm>
          <a:prstGeom prst="rect">
            <a:avLst/>
          </a:prstGeom>
        </p:spPr>
      </p:pic>
    </p:spTree>
    <p:extLst>
      <p:ext uri="{BB962C8B-B14F-4D97-AF65-F5344CB8AC3E}">
        <p14:creationId xmlns:p14="http://schemas.microsoft.com/office/powerpoint/2010/main" val="12747326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number 1 way to address wildlife disease? </a:t>
            </a:r>
            <a:endParaRPr lang="en-US" dirty="0"/>
          </a:p>
        </p:txBody>
      </p:sp>
      <p:sp>
        <p:nvSpPr>
          <p:cNvPr id="8" name="Content Placeholder 7"/>
          <p:cNvSpPr>
            <a:spLocks noGrp="1"/>
          </p:cNvSpPr>
          <p:nvPr>
            <p:ph idx="1"/>
          </p:nvPr>
        </p:nvSpPr>
        <p:spPr>
          <a:xfrm>
            <a:off x="838200" y="1586926"/>
            <a:ext cx="6824870" cy="4351338"/>
          </a:xfrm>
        </p:spPr>
        <p:txBody>
          <a:bodyPr/>
          <a:lstStyle/>
          <a:p>
            <a:pPr marL="0" indent="0">
              <a:buNone/>
            </a:pPr>
            <a:r>
              <a:rPr lang="en-US" dirty="0" smtClean="0"/>
              <a:t>PREVENTION!  PREVENTION!  PREVENTION!</a:t>
            </a:r>
          </a:p>
          <a:p>
            <a:r>
              <a:rPr lang="en-US" dirty="0" smtClean="0"/>
              <a:t>Once a disease is established in a wild population of animals, it is nearly impossible to get rid of. </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7</a:t>
            </a:fld>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3070" y="1730373"/>
            <a:ext cx="4239834" cy="484765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870" y="3438939"/>
            <a:ext cx="3994384" cy="3419061"/>
          </a:xfrm>
          <a:prstGeom prst="rect">
            <a:avLst/>
          </a:prstGeom>
        </p:spPr>
      </p:pic>
    </p:spTree>
    <p:extLst>
      <p:ext uri="{BB962C8B-B14F-4D97-AF65-F5344CB8AC3E}">
        <p14:creationId xmlns:p14="http://schemas.microsoft.com/office/powerpoint/2010/main" val="33679393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2 BIGGEST risks to spreading CWD across North America</a:t>
            </a:r>
            <a:endParaRPr lang="en-US" dirty="0"/>
          </a:p>
        </p:txBody>
      </p:sp>
      <p:sp>
        <p:nvSpPr>
          <p:cNvPr id="3" name="Content Placeholder 2"/>
          <p:cNvSpPr>
            <a:spLocks noGrp="1"/>
          </p:cNvSpPr>
          <p:nvPr>
            <p:ph idx="1"/>
          </p:nvPr>
        </p:nvSpPr>
        <p:spPr>
          <a:xfrm>
            <a:off x="288235" y="1825625"/>
            <a:ext cx="11065565" cy="4351338"/>
          </a:xfrm>
        </p:spPr>
        <p:txBody>
          <a:bodyPr/>
          <a:lstStyle/>
          <a:p>
            <a:r>
              <a:rPr lang="en-US" dirty="0" smtClean="0"/>
              <a:t>Movement of live </a:t>
            </a:r>
            <a:r>
              <a:rPr lang="en-US" dirty="0" err="1" smtClean="0"/>
              <a:t>cervids</a:t>
            </a:r>
            <a:r>
              <a:rPr lang="en-US" dirty="0" smtClean="0"/>
              <a:t> (both through the </a:t>
            </a:r>
            <a:r>
              <a:rPr lang="en-US" dirty="0" err="1" smtClean="0"/>
              <a:t>cervid</a:t>
            </a:r>
            <a:r>
              <a:rPr lang="en-US" dirty="0" smtClean="0"/>
              <a:t> industry and wildlife agencies)</a:t>
            </a:r>
          </a:p>
          <a:p>
            <a:r>
              <a:rPr lang="en-US" dirty="0" smtClean="0"/>
              <a:t>Movement of </a:t>
            </a:r>
            <a:r>
              <a:rPr lang="en-US" dirty="0" err="1" smtClean="0"/>
              <a:t>cervid</a:t>
            </a:r>
            <a:r>
              <a:rPr lang="en-US" dirty="0" smtClean="0"/>
              <a:t> carcasses and their parts</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8</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3609" y="3518451"/>
            <a:ext cx="4347289" cy="244009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9686" y="3263760"/>
            <a:ext cx="4306957" cy="323021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590" y="3379796"/>
            <a:ext cx="3854106" cy="2886859"/>
          </a:xfrm>
          <a:prstGeom prst="rect">
            <a:avLst/>
          </a:prstGeom>
        </p:spPr>
      </p:pic>
    </p:spTree>
    <p:extLst>
      <p:ext uri="{BB962C8B-B14F-4D97-AF65-F5344CB8AC3E}">
        <p14:creationId xmlns:p14="http://schemas.microsoft.com/office/powerpoint/2010/main" val="4156567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3922"/>
            <a:ext cx="10972800" cy="787087"/>
          </a:xfrm>
        </p:spPr>
        <p:txBody>
          <a:bodyPr/>
          <a:lstStyle/>
          <a:p>
            <a:r>
              <a:rPr lang="en-US" dirty="0" err="1" smtClean="0"/>
              <a:t>Cervid</a:t>
            </a:r>
            <a:r>
              <a:rPr lang="en-US" dirty="0" smtClean="0"/>
              <a:t> Carcass Import Ban, Blanket Rule 2016</a:t>
            </a:r>
            <a:endParaRPr lang="en-US" dirty="0"/>
          </a:p>
        </p:txBody>
      </p:sp>
      <p:sp>
        <p:nvSpPr>
          <p:cNvPr id="4" name="Content Placeholder 3"/>
          <p:cNvSpPr>
            <a:spLocks noGrp="1"/>
          </p:cNvSpPr>
          <p:nvPr>
            <p:ph sz="half" idx="2"/>
          </p:nvPr>
        </p:nvSpPr>
        <p:spPr>
          <a:xfrm>
            <a:off x="5866227" y="1420837"/>
            <a:ext cx="6203853" cy="4934088"/>
          </a:xfrm>
        </p:spPr>
        <p:txBody>
          <a:bodyPr>
            <a:normAutofit fontScale="85000" lnSpcReduction="20000"/>
          </a:bodyPr>
          <a:lstStyle/>
          <a:p>
            <a:r>
              <a:rPr lang="en-US" dirty="0" smtClean="0"/>
              <a:t>No importation of whole </a:t>
            </a:r>
            <a:r>
              <a:rPr lang="en-US" dirty="0" err="1" smtClean="0"/>
              <a:t>cervid</a:t>
            </a:r>
            <a:r>
              <a:rPr lang="en-US" dirty="0" smtClean="0"/>
              <a:t> carcasses into MN from </a:t>
            </a:r>
            <a:r>
              <a:rPr lang="en-US" u="sng" dirty="0" smtClean="0"/>
              <a:t>ANYWHERE</a:t>
            </a:r>
            <a:r>
              <a:rPr lang="en-US" dirty="0" smtClean="0"/>
              <a:t> in North America</a:t>
            </a:r>
          </a:p>
          <a:p>
            <a:pPr lvl="1"/>
            <a:r>
              <a:rPr lang="en-US" dirty="0"/>
              <a:t>Meat that is boned out or that is cut and wrapped (either commercially or privately). </a:t>
            </a:r>
          </a:p>
          <a:p>
            <a:pPr lvl="1"/>
            <a:r>
              <a:rPr lang="en-US" dirty="0"/>
              <a:t>Quarters or other portions of meat with no part of the spinal column or head attached. </a:t>
            </a:r>
          </a:p>
          <a:p>
            <a:pPr lvl="1"/>
            <a:r>
              <a:rPr lang="en-US" dirty="0"/>
              <a:t>Hides and teeth. </a:t>
            </a:r>
          </a:p>
          <a:p>
            <a:pPr lvl="1"/>
            <a:r>
              <a:rPr lang="en-US" dirty="0"/>
              <a:t>Antlers or clean (no brain tissue attached) skull plates with antlers attached. </a:t>
            </a:r>
          </a:p>
          <a:p>
            <a:pPr lvl="1"/>
            <a:r>
              <a:rPr lang="en-US" dirty="0"/>
              <a:t>Finished taxidermy mounts. </a:t>
            </a:r>
          </a:p>
          <a:p>
            <a:pPr lvl="1"/>
            <a:r>
              <a:rPr lang="en-US" dirty="0"/>
              <a:t>Nonresidents transporting whole or partial carcasses on a direct route through Minnesota are exempt from this restriction; however, importation restrictions exist in all surrounding states. </a:t>
            </a:r>
          </a:p>
          <a:p>
            <a:pPr lvl="2"/>
            <a:endParaRPr lang="en-US" dirty="0"/>
          </a:p>
        </p:txBody>
      </p:sp>
      <p:sp>
        <p:nvSpPr>
          <p:cNvPr id="7" name="Slide Number Placeholder 6"/>
          <p:cNvSpPr>
            <a:spLocks noGrp="1"/>
          </p:cNvSpPr>
          <p:nvPr>
            <p:ph type="sldNum" sz="quarter" idx="12"/>
          </p:nvPr>
        </p:nvSpPr>
        <p:spPr/>
        <p:txBody>
          <a:bodyPr/>
          <a:lstStyle/>
          <a:p>
            <a:fld id="{E394209E-9274-4891-8FEC-EFEB3058FC3E}" type="slidenum">
              <a:rPr lang="en-US" smtClean="0"/>
              <a:pPr/>
              <a:t>9</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436" y="1041009"/>
            <a:ext cx="5812121" cy="5724939"/>
          </a:xfrm>
          <a:prstGeom prst="rect">
            <a:avLst/>
          </a:prstGeom>
        </p:spPr>
      </p:pic>
      <p:sp>
        <p:nvSpPr>
          <p:cNvPr id="6" name="TextBox 5"/>
          <p:cNvSpPr txBox="1"/>
          <p:nvPr/>
        </p:nvSpPr>
        <p:spPr>
          <a:xfrm>
            <a:off x="4671391" y="6538912"/>
            <a:ext cx="1759226" cy="307777"/>
          </a:xfrm>
          <a:prstGeom prst="rect">
            <a:avLst/>
          </a:prstGeom>
          <a:noFill/>
        </p:spPr>
        <p:txBody>
          <a:bodyPr wrap="square" rtlCol="0">
            <a:spAutoFit/>
          </a:bodyPr>
          <a:lstStyle/>
          <a:p>
            <a:r>
              <a:rPr lang="en-US" sz="1400" dirty="0" smtClean="0">
                <a:solidFill>
                  <a:schemeClr val="accent2">
                    <a:lumMod val="50000"/>
                  </a:schemeClr>
                </a:solidFill>
              </a:rPr>
              <a:t>Source: CWD Alliance</a:t>
            </a:r>
            <a:endParaRPr lang="en-US" sz="1400" dirty="0">
              <a:solidFill>
                <a:schemeClr val="accent2">
                  <a:lumMod val="50000"/>
                </a:schemeClr>
              </a:solidFill>
            </a:endParaRPr>
          </a:p>
        </p:txBody>
      </p:sp>
    </p:spTree>
    <p:extLst>
      <p:ext uri="{BB962C8B-B14F-4D97-AF65-F5344CB8AC3E}">
        <p14:creationId xmlns:p14="http://schemas.microsoft.com/office/powerpoint/2010/main" val="1548456920"/>
      </p:ext>
    </p:extLst>
  </p:cSld>
  <p:clrMapOvr>
    <a:masterClrMapping/>
  </p:clrMapOvr>
  <p:timing>
    <p:tnLst>
      <p:par>
        <p:cTn id="1" dur="indefinite" restart="never" nodeType="tmRoot"/>
      </p:par>
    </p:tnLst>
  </p:timing>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NR-powerpoint-templateCLM.potx" id="{18AD8AFD-B400-4816-B147-3D2985E43875}" vid="{4759F2E5-500F-4EBB-B24C-B5115EBBA3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DFDE64AAE0974A8908DD3553DDBF03" ma:contentTypeVersion="0" ma:contentTypeDescription="Create a new document." ma:contentTypeScope="" ma:versionID="46a287b4c15f326c72e9d063441dc05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B02A75-BCB0-4986-B381-502234F6C7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E8389D6-E0FD-469D-8587-EA39AB285030}">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3B153553-7048-44C0-962D-31C90BA4FF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23348</TotalTime>
  <Words>3201</Words>
  <Application>Microsoft Office PowerPoint</Application>
  <PresentationFormat>Widescreen</PresentationFormat>
  <Paragraphs>319</Paragraphs>
  <Slides>38</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NeueHaasGroteskText Std</vt:lpstr>
      <vt:lpstr>MN.IT</vt:lpstr>
      <vt:lpstr>CWD Surveillance &amp; Management in Minnesota</vt:lpstr>
      <vt:lpstr>Outline</vt:lpstr>
      <vt:lpstr>Chronic Wasting Disease: What is it?</vt:lpstr>
      <vt:lpstr>Understanding the CWD Agent</vt:lpstr>
      <vt:lpstr>Characteristics of CWD</vt:lpstr>
      <vt:lpstr>Can Humans get CWD?</vt:lpstr>
      <vt:lpstr>The number 1 way to address wildlife disease? </vt:lpstr>
      <vt:lpstr>The 2 BIGGEST risks to spreading CWD across North America</vt:lpstr>
      <vt:lpstr>Cervid Carcass Import Ban, Blanket Rule 2016</vt:lpstr>
      <vt:lpstr>Minnesota’s Current CWD Status</vt:lpstr>
      <vt:lpstr>How do we test for CWD?</vt:lpstr>
      <vt:lpstr>What are the options for hunters to dispose of the carcass?</vt:lpstr>
      <vt:lpstr>Managing the deer carcass waste streams of CWD-positive deer</vt:lpstr>
      <vt:lpstr>Deer Disposal in a CWD Surveillance Area</vt:lpstr>
      <vt:lpstr>Adopt-A-Dumpster Program</vt:lpstr>
      <vt:lpstr>Adopt-A-Dumpster Program</vt:lpstr>
      <vt:lpstr>Adopt – A – Dumpster Program</vt:lpstr>
      <vt:lpstr>CWD Testing Results from Fall 2019</vt:lpstr>
      <vt:lpstr>Taxidermists</vt:lpstr>
      <vt:lpstr>Southeast MN</vt:lpstr>
      <vt:lpstr>CWD Prevalence in DPA 603 - Fillmore County Outbreak</vt:lpstr>
      <vt:lpstr>FY20 Spending on CWD-related Efforts</vt:lpstr>
      <vt:lpstr>2020 CWD Surveillance</vt:lpstr>
      <vt:lpstr>Expanded Deer Feeding and Attractant Use Bans</vt:lpstr>
      <vt:lpstr>2020 NEW Changes To CWD Efforts</vt:lpstr>
      <vt:lpstr>Douglas County (West Central Surveillance Area)</vt:lpstr>
      <vt:lpstr>Douglas County (West Central Surveillance Area) </vt:lpstr>
      <vt:lpstr>Pine County (East Central Surveillance Area)</vt:lpstr>
      <vt:lpstr>Pine County (East Central Surveillance Area) </vt:lpstr>
      <vt:lpstr>Dakota County wild positive (South Metro) </vt:lpstr>
      <vt:lpstr>Dakota County wild positive (South Metro) </vt:lpstr>
      <vt:lpstr>Expanded Dumpster Program</vt:lpstr>
      <vt:lpstr>2020: Changes To CWD Efforts</vt:lpstr>
      <vt:lpstr>CWD Communications</vt:lpstr>
      <vt:lpstr>Fall 2020 Testing to Date </vt:lpstr>
      <vt:lpstr>Advances in CWD Science and Diagnostics</vt:lpstr>
      <vt:lpstr>Summary </vt:lpstr>
      <vt:lpstr>PowerPoint Presentation</vt:lpstr>
    </vt:vector>
  </TitlesOfParts>
  <Manager>type your manager's name here</Manager>
  <Company>Minnesota Department of Natural Resources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 the document title here</dc:title>
  <dc:subject>type keywords here</dc:subject>
  <dc:creator>type the document creator here (for example: an individual or division name)</dc:creator>
  <cp:keywords>also type keywords here</cp:keywords>
  <dc:description/>
  <cp:lastModifiedBy>Carstensen, Michelle (DNR)</cp:lastModifiedBy>
  <cp:revision>1132</cp:revision>
  <cp:lastPrinted>2019-01-15T18:52:32Z</cp:lastPrinted>
  <dcterms:created xsi:type="dcterms:W3CDTF">2016-01-06T16:54:03Z</dcterms:created>
  <dcterms:modified xsi:type="dcterms:W3CDTF">2020-11-19T02:05:21Z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0x01010090DFDE64AAE0974A8908DD3553DDBF03</vt:lpwstr>
  </property>
</Properties>
</file>