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27"/>
  </p:notesMasterIdLst>
  <p:handoutMasterIdLst>
    <p:handoutMasterId r:id="rId28"/>
  </p:handoutMasterIdLst>
  <p:sldIdLst>
    <p:sldId id="264" r:id="rId5"/>
    <p:sldId id="301" r:id="rId6"/>
    <p:sldId id="303" r:id="rId7"/>
    <p:sldId id="285" r:id="rId8"/>
    <p:sldId id="311" r:id="rId9"/>
    <p:sldId id="287" r:id="rId10"/>
    <p:sldId id="304" r:id="rId11"/>
    <p:sldId id="306" r:id="rId12"/>
    <p:sldId id="317" r:id="rId13"/>
    <p:sldId id="308" r:id="rId14"/>
    <p:sldId id="307" r:id="rId15"/>
    <p:sldId id="309" r:id="rId16"/>
    <p:sldId id="302" r:id="rId17"/>
    <p:sldId id="310" r:id="rId18"/>
    <p:sldId id="316" r:id="rId19"/>
    <p:sldId id="312" r:id="rId20"/>
    <p:sldId id="314" r:id="rId21"/>
    <p:sldId id="289" r:id="rId22"/>
    <p:sldId id="291" r:id="rId23"/>
    <p:sldId id="296" r:id="rId24"/>
    <p:sldId id="268" r:id="rId25"/>
    <p:sldId id="271"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65"/>
    <a:srgbClr val="000000"/>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76221" autoAdjust="0"/>
  </p:normalViewPr>
  <p:slideViewPr>
    <p:cSldViewPr snapToGrid="0">
      <p:cViewPr varScale="1">
        <p:scale>
          <a:sx n="84" d="100"/>
          <a:sy n="84" d="100"/>
        </p:scale>
        <p:origin x="206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NeueHaasGroteskText Std" panose="020B0504020202020204" pitchFamily="34" charset="0"/>
              </a:rPr>
              <a:t>11/21/2019</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NeueHaasGroteskText Std" panose="020B0504020202020204" pitchFamily="34" charset="0"/>
              </a:defRPr>
            </a:lvl1pPr>
          </a:lstStyle>
          <a:p>
            <a:fld id="{A50CD39D-89B0-4C68-805A-35C75A7C20C8}" type="datetimeFigureOut">
              <a:rPr lang="en-US" smtClean="0"/>
              <a:pPr/>
              <a:t>11/21/2019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NeueHaasGroteskText Std" panose="020B0504020202020204" pitchFamily="34" charset="0"/>
                <a:ea typeface="+mn-ea"/>
                <a:cs typeface="+mn-cs"/>
              </a:rPr>
              <a:t>Picture: The 51,000 acre Koochiching-Washington forest conservation easement protects the economic, recreational, and ecological benefits of a large working forest. It is responsible for the large 2007 increase in the conservation easement acres.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294831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NeueHaasGroteskText Std" panose="020B0504020202020204" pitchFamily="34" charset="0"/>
                <a:ea typeface="+mn-ea"/>
                <a:cs typeface="+mn-cs"/>
              </a:rPr>
              <a:t>A severance is a separation of the ownership of the mineral rights from the ownership of the surface. </a:t>
            </a:r>
          </a:p>
          <a:p>
            <a:r>
              <a:rPr lang="en-US" sz="1200" b="0" i="0" u="none" strike="noStrike" kern="1200" baseline="0" dirty="0" smtClean="0">
                <a:solidFill>
                  <a:schemeClr val="tx1"/>
                </a:solidFill>
                <a:latin typeface="NeueHaasGroteskText Std" panose="020B0504020202020204" pitchFamily="34" charset="0"/>
                <a:ea typeface="+mn-ea"/>
                <a:cs typeface="+mn-cs"/>
              </a:rPr>
              <a:t>The Minnesota Supreme Court has recognized that mineral rights can legally be owned separate from the surface rights</a:t>
            </a:r>
            <a:endParaRPr lang="en-US" dirty="0" smtClean="0"/>
          </a:p>
          <a:p>
            <a:r>
              <a:rPr lang="en-US" dirty="0" smtClean="0"/>
              <a:t>[Slide and depiction</a:t>
            </a:r>
            <a:r>
              <a:rPr lang="en-US" baseline="0" dirty="0" smtClean="0"/>
              <a:t> </a:t>
            </a:r>
            <a:r>
              <a:rPr lang="en-US" dirty="0" smtClean="0"/>
              <a:t>from Vicki Sellner presentation.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1114101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NeueHaasGroteskText Std" panose="020B0504020202020204" pitchFamily="34" charset="0"/>
                <a:ea typeface="+mn-ea"/>
                <a:cs typeface="+mn-cs"/>
              </a:rPr>
              <a:t>A severance is a separation of the ownership of the mineral rights from the ownership of the surface. </a:t>
            </a:r>
          </a:p>
          <a:p>
            <a:r>
              <a:rPr lang="en-US" sz="1200" b="0" i="0" u="none" strike="noStrike" kern="1200" baseline="0" dirty="0" smtClean="0">
                <a:solidFill>
                  <a:schemeClr val="tx1"/>
                </a:solidFill>
                <a:latin typeface="NeueHaasGroteskText Std" panose="020B0504020202020204" pitchFamily="34" charset="0"/>
                <a:ea typeface="+mn-ea"/>
                <a:cs typeface="+mn-cs"/>
              </a:rPr>
              <a:t>The Minnesota Supreme Court has recognized that mineral rights can legally be owned separate from the surface rights</a:t>
            </a:r>
            <a:endParaRPr lang="en-US" dirty="0" smtClean="0"/>
          </a:p>
          <a:p>
            <a:r>
              <a:rPr lang="en-US" dirty="0" smtClean="0"/>
              <a:t>[Slide and depiction</a:t>
            </a:r>
            <a:r>
              <a:rPr lang="en-US" baseline="0" dirty="0" smtClean="0"/>
              <a:t> </a:t>
            </a:r>
            <a:r>
              <a:rPr lang="en-US" dirty="0" smtClean="0"/>
              <a:t>from Vicki Sellner presentation.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2343458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NeueHaasGroteskText Std" panose="020B0504020202020204" pitchFamily="34" charset="0"/>
              <a:ea typeface="+mn-ea"/>
              <a:cs typeface="+mn-cs"/>
            </a:endParaRPr>
          </a:p>
          <a:p>
            <a:r>
              <a:rPr lang="en-US" sz="1200" b="0" i="0" u="none" strike="noStrike" kern="1200" baseline="0" dirty="0" smtClean="0">
                <a:solidFill>
                  <a:schemeClr val="tx1"/>
                </a:solidFill>
                <a:latin typeface="NeueHaasGroteskText Std" panose="020B0504020202020204" pitchFamily="34" charset="0"/>
                <a:ea typeface="+mn-ea"/>
                <a:cs typeface="+mn-cs"/>
              </a:rPr>
              <a:t> A starting place is to review the title opinion or abstract of title prepared at the time you purchased the property. A few cautions: </a:t>
            </a:r>
          </a:p>
          <a:p>
            <a:r>
              <a:rPr lang="en-US" sz="1200" b="0" i="0" u="none" strike="noStrike" kern="1200" baseline="0" dirty="0" smtClean="0">
                <a:solidFill>
                  <a:schemeClr val="tx1"/>
                </a:solidFill>
                <a:latin typeface="NeueHaasGroteskText Std" panose="020B0504020202020204" pitchFamily="34" charset="0"/>
                <a:ea typeface="+mn-ea"/>
                <a:cs typeface="+mn-cs"/>
              </a:rPr>
              <a:t> not all title opinions or abstracts of title cover mineral ownership; the title opinion or abstract should say whether it excludes mineral ownership; </a:t>
            </a:r>
          </a:p>
          <a:p>
            <a:r>
              <a:rPr lang="en-US" sz="1200" b="0" i="0" u="none" strike="noStrike" kern="1200" baseline="0" dirty="0" smtClean="0">
                <a:solidFill>
                  <a:schemeClr val="tx1"/>
                </a:solidFill>
                <a:latin typeface="NeueHaasGroteskText Std" panose="020B0504020202020204" pitchFamily="34" charset="0"/>
                <a:ea typeface="+mn-ea"/>
                <a:cs typeface="+mn-cs"/>
              </a:rPr>
              <a:t> some title work only looks back 40 years due to the marketable title act, but severed mineral rights ownership is not subject to the marketable title act and the mineral title needs to be traced back to the original federal grant or conveyance; and </a:t>
            </a:r>
          </a:p>
          <a:p>
            <a:r>
              <a:rPr lang="en-US" sz="1200" b="0" i="0" u="none" strike="noStrike" kern="1200" baseline="0" dirty="0" smtClean="0">
                <a:solidFill>
                  <a:schemeClr val="tx1"/>
                </a:solidFill>
                <a:latin typeface="NeueHaasGroteskText Std" panose="020B0504020202020204" pitchFamily="34" charset="0"/>
                <a:ea typeface="+mn-ea"/>
                <a:cs typeface="+mn-cs"/>
              </a:rPr>
              <a:t> some deeds of conveyance include standard language such as “subject to mineral rights owned by the State of Minnesota”, but that doesn’t mean that title work was done to identify whether the mineral rights are actually owned by the state. </a:t>
            </a:r>
          </a:p>
          <a:p>
            <a:endParaRPr lang="en-US" sz="1200" b="0" i="0" u="none" strike="noStrike" kern="1200" baseline="0" dirty="0" smtClean="0">
              <a:solidFill>
                <a:schemeClr val="tx1"/>
              </a:solidFill>
              <a:latin typeface="NeueHaasGroteskText Std" panose="020B0504020202020204" pitchFamily="34" charset="0"/>
              <a:ea typeface="+mn-ea"/>
              <a:cs typeface="+mn-cs"/>
            </a:endParaRPr>
          </a:p>
          <a:p>
            <a:r>
              <a:rPr lang="en-US" sz="1200" b="0" i="0" u="none" strike="noStrike" kern="1200" baseline="0" dirty="0" smtClean="0">
                <a:solidFill>
                  <a:schemeClr val="tx1"/>
                </a:solidFill>
                <a:latin typeface="NeueHaasGroteskText Std" panose="020B0504020202020204" pitchFamily="34" charset="0"/>
                <a:ea typeface="+mn-ea"/>
                <a:cs typeface="+mn-cs"/>
              </a:rPr>
              <a:t>If you do not have a title opinion or abstract of title that covers the mineral ownership from the time of the original conveyance of the property from the federal government, you will need to review all documents of record in the county recorder’s office. A real estate attorney can be hired to conduct this review for you; be sure to identify that you want to know about mineral ownership.  [Mineral FAQ document]</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1619690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NeueHaasGroteskText Std" panose="020B0504020202020204" pitchFamily="34" charset="0"/>
              <a:ea typeface="+mn-ea"/>
              <a:cs typeface="+mn-cs"/>
            </a:endParaRPr>
          </a:p>
          <a:p>
            <a:r>
              <a:rPr lang="en-US" sz="1200" b="0" i="0" u="none" strike="noStrike" kern="1200" baseline="0" dirty="0" smtClean="0">
                <a:solidFill>
                  <a:schemeClr val="tx1"/>
                </a:solidFill>
                <a:latin typeface="NeueHaasGroteskText Std" panose="020B0504020202020204" pitchFamily="34" charset="0"/>
                <a:ea typeface="+mn-ea"/>
                <a:cs typeface="+mn-cs"/>
              </a:rPr>
              <a:t> A starting place is to review the title opinion or abstract of title prepared at the time you purchased the property. A few cautions: </a:t>
            </a:r>
          </a:p>
          <a:p>
            <a:r>
              <a:rPr lang="en-US" sz="1200" b="0" i="0" u="none" strike="noStrike" kern="1200" baseline="0" dirty="0" smtClean="0">
                <a:solidFill>
                  <a:schemeClr val="tx1"/>
                </a:solidFill>
                <a:latin typeface="NeueHaasGroteskText Std" panose="020B0504020202020204" pitchFamily="34" charset="0"/>
                <a:ea typeface="+mn-ea"/>
                <a:cs typeface="+mn-cs"/>
              </a:rPr>
              <a:t> not all title opinions or abstracts of title cover mineral ownership; the title opinion or abstract should say whether it excludes mineral ownership; </a:t>
            </a:r>
          </a:p>
          <a:p>
            <a:r>
              <a:rPr lang="en-US" sz="1200" b="0" i="0" u="none" strike="noStrike" kern="1200" baseline="0" dirty="0" smtClean="0">
                <a:solidFill>
                  <a:schemeClr val="tx1"/>
                </a:solidFill>
                <a:latin typeface="NeueHaasGroteskText Std" panose="020B0504020202020204" pitchFamily="34" charset="0"/>
                <a:ea typeface="+mn-ea"/>
                <a:cs typeface="+mn-cs"/>
              </a:rPr>
              <a:t> some title work only looks back 40 years due to the marketable title act, but severed mineral rights ownership is not subject to the marketable title act and the mineral title needs to be traced back to the original federal grant or conveyance; and </a:t>
            </a:r>
          </a:p>
          <a:p>
            <a:r>
              <a:rPr lang="en-US" sz="1200" b="0" i="0" u="none" strike="noStrike" kern="1200" baseline="0" dirty="0" smtClean="0">
                <a:solidFill>
                  <a:schemeClr val="tx1"/>
                </a:solidFill>
                <a:latin typeface="NeueHaasGroteskText Std" panose="020B0504020202020204" pitchFamily="34" charset="0"/>
                <a:ea typeface="+mn-ea"/>
                <a:cs typeface="+mn-cs"/>
              </a:rPr>
              <a:t> some deeds of conveyance include standard language such as “subject to mineral rights owned by the State of Minnesota”, but that doesn’t mean that title work was done to identify whether the mineral rights are actually owned by the state. </a:t>
            </a:r>
          </a:p>
          <a:p>
            <a:endParaRPr lang="en-US" sz="1200" b="0" i="0" u="none" strike="noStrike" kern="1200" baseline="0" dirty="0" smtClean="0">
              <a:solidFill>
                <a:schemeClr val="tx1"/>
              </a:solidFill>
              <a:latin typeface="NeueHaasGroteskText Std" panose="020B0504020202020204" pitchFamily="34" charset="0"/>
              <a:ea typeface="+mn-ea"/>
              <a:cs typeface="+mn-cs"/>
            </a:endParaRPr>
          </a:p>
          <a:p>
            <a:r>
              <a:rPr lang="en-US" sz="1200" b="0" i="0" u="none" strike="noStrike" kern="1200" baseline="0" dirty="0" smtClean="0">
                <a:solidFill>
                  <a:schemeClr val="tx1"/>
                </a:solidFill>
                <a:latin typeface="NeueHaasGroteskText Std" panose="020B0504020202020204" pitchFamily="34" charset="0"/>
                <a:ea typeface="+mn-ea"/>
                <a:cs typeface="+mn-cs"/>
              </a:rPr>
              <a:t>If you do not have a title opinion or abstract of title that covers the mineral ownership from the time of the original conveyance of the property from the federal government, you will need to review all documents of record in the county recorder’s office. A real estate attorney can be hired to conduct this review for you; be sure to identify that you want to know about mineral ownership.  [Mineral FAQ document]</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1309506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NeueHaasGroteskText Std" panose="020B0504020202020204" pitchFamily="34" charset="0"/>
              <a:ea typeface="+mn-ea"/>
              <a:cs typeface="+mn-cs"/>
            </a:endParaRPr>
          </a:p>
          <a:p>
            <a:r>
              <a:rPr lang="en-US" sz="1200" b="0" i="0" u="none" strike="noStrike" kern="1200" baseline="0" dirty="0" smtClean="0">
                <a:solidFill>
                  <a:schemeClr val="tx1"/>
                </a:solidFill>
                <a:latin typeface="NeueHaasGroteskText Std" panose="020B0504020202020204" pitchFamily="34" charset="0"/>
                <a:ea typeface="+mn-ea"/>
                <a:cs typeface="+mn-cs"/>
              </a:rPr>
              <a:t> A starting place is to review the title opinion or abstract of title prepared at the time you purchased the property. A few cautions: </a:t>
            </a:r>
          </a:p>
          <a:p>
            <a:r>
              <a:rPr lang="en-US" sz="1200" b="0" i="0" u="none" strike="noStrike" kern="1200" baseline="0" dirty="0" smtClean="0">
                <a:solidFill>
                  <a:schemeClr val="tx1"/>
                </a:solidFill>
                <a:latin typeface="NeueHaasGroteskText Std" panose="020B0504020202020204" pitchFamily="34" charset="0"/>
                <a:ea typeface="+mn-ea"/>
                <a:cs typeface="+mn-cs"/>
              </a:rPr>
              <a:t> not all title opinions or abstracts of title cover mineral ownership; the title opinion or abstract should say whether it excludes mineral ownership; </a:t>
            </a:r>
          </a:p>
          <a:p>
            <a:r>
              <a:rPr lang="en-US" sz="1200" b="0" i="0" u="none" strike="noStrike" kern="1200" baseline="0" dirty="0" smtClean="0">
                <a:solidFill>
                  <a:schemeClr val="tx1"/>
                </a:solidFill>
                <a:latin typeface="NeueHaasGroteskText Std" panose="020B0504020202020204" pitchFamily="34" charset="0"/>
                <a:ea typeface="+mn-ea"/>
                <a:cs typeface="+mn-cs"/>
              </a:rPr>
              <a:t> some title work only looks back 40 years due to the marketable title act, but severed mineral rights ownership is not subject to the marketable title act and the mineral title needs to be traced back to the original federal grant or conveyance; and </a:t>
            </a:r>
          </a:p>
          <a:p>
            <a:r>
              <a:rPr lang="en-US" sz="1200" b="0" i="0" u="none" strike="noStrike" kern="1200" baseline="0" dirty="0" smtClean="0">
                <a:solidFill>
                  <a:schemeClr val="tx1"/>
                </a:solidFill>
                <a:latin typeface="NeueHaasGroteskText Std" panose="020B0504020202020204" pitchFamily="34" charset="0"/>
                <a:ea typeface="+mn-ea"/>
                <a:cs typeface="+mn-cs"/>
              </a:rPr>
              <a:t> some deeds of conveyance include standard language such as “subject to mineral rights owned by the State of Minnesota”, but that doesn’t mean that title work was done to identify whether the mineral rights are actually owned by the state. </a:t>
            </a:r>
          </a:p>
          <a:p>
            <a:endParaRPr lang="en-US" sz="1200" b="0" i="0" u="none" strike="noStrike" kern="1200" baseline="0" dirty="0" smtClean="0">
              <a:solidFill>
                <a:schemeClr val="tx1"/>
              </a:solidFill>
              <a:latin typeface="NeueHaasGroteskText Std" panose="020B0504020202020204" pitchFamily="34" charset="0"/>
              <a:ea typeface="+mn-ea"/>
              <a:cs typeface="+mn-cs"/>
            </a:endParaRPr>
          </a:p>
          <a:p>
            <a:r>
              <a:rPr lang="en-US" sz="1200" b="0" i="0" u="none" strike="noStrike" kern="1200" baseline="0" dirty="0" smtClean="0">
                <a:solidFill>
                  <a:schemeClr val="tx1"/>
                </a:solidFill>
                <a:latin typeface="NeueHaasGroteskText Std" panose="020B0504020202020204" pitchFamily="34" charset="0"/>
                <a:ea typeface="+mn-ea"/>
                <a:cs typeface="+mn-cs"/>
              </a:rPr>
              <a:t>If you do not have a title opinion or abstract of title that covers the mineral ownership from the time of the original conveyance of the property from the federal government, you will need to review all documents of record in the county recorder’s office. A real estate attorney can be hired to conduct this review for you; be sure to identify that you want to know about mineral ownership.  [Mineral FAQ document]</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2415268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NeueHaasGroteskText Std" panose="020B0504020202020204" pitchFamily="34" charset="0"/>
              <a:ea typeface="+mn-ea"/>
              <a:cs typeface="+mn-cs"/>
            </a:endParaRPr>
          </a:p>
          <a:p>
            <a:r>
              <a:rPr lang="en-US" sz="1200" b="0" i="0" u="none" strike="noStrike" kern="1200" baseline="0" dirty="0" smtClean="0">
                <a:solidFill>
                  <a:schemeClr val="tx1"/>
                </a:solidFill>
                <a:latin typeface="NeueHaasGroteskText Std" panose="020B0504020202020204" pitchFamily="34" charset="0"/>
                <a:ea typeface="+mn-ea"/>
                <a:cs typeface="+mn-cs"/>
              </a:rPr>
              <a:t> A starting place is to review the title opinion or abstract of title prepared at the time you purchased the property. A few cautions: </a:t>
            </a:r>
          </a:p>
          <a:p>
            <a:r>
              <a:rPr lang="en-US" sz="1200" b="0" i="0" u="none" strike="noStrike" kern="1200" baseline="0" dirty="0" smtClean="0">
                <a:solidFill>
                  <a:schemeClr val="tx1"/>
                </a:solidFill>
                <a:latin typeface="NeueHaasGroteskText Std" panose="020B0504020202020204" pitchFamily="34" charset="0"/>
                <a:ea typeface="+mn-ea"/>
                <a:cs typeface="+mn-cs"/>
              </a:rPr>
              <a:t> not all title opinions or abstracts of title cover mineral ownership; the title opinion or abstract should say whether it excludes mineral ownership; </a:t>
            </a:r>
          </a:p>
          <a:p>
            <a:r>
              <a:rPr lang="en-US" sz="1200" b="0" i="0" u="none" strike="noStrike" kern="1200" baseline="0" dirty="0" smtClean="0">
                <a:solidFill>
                  <a:schemeClr val="tx1"/>
                </a:solidFill>
                <a:latin typeface="NeueHaasGroteskText Std" panose="020B0504020202020204" pitchFamily="34" charset="0"/>
                <a:ea typeface="+mn-ea"/>
                <a:cs typeface="+mn-cs"/>
              </a:rPr>
              <a:t> some title work only looks back 40 years due to the marketable title act, but severed mineral rights ownership is not subject to the marketable title act and the mineral title needs to be traced back to the original federal grant or conveyance; and </a:t>
            </a:r>
          </a:p>
          <a:p>
            <a:r>
              <a:rPr lang="en-US" sz="1200" b="0" i="0" u="none" strike="noStrike" kern="1200" baseline="0" dirty="0" smtClean="0">
                <a:solidFill>
                  <a:schemeClr val="tx1"/>
                </a:solidFill>
                <a:latin typeface="NeueHaasGroteskText Std" panose="020B0504020202020204" pitchFamily="34" charset="0"/>
                <a:ea typeface="+mn-ea"/>
                <a:cs typeface="+mn-cs"/>
              </a:rPr>
              <a:t> some deeds of conveyance include standard language such as “subject to mineral rights owned by the State of Minnesota”, but that doesn’t mean that title work was done to identify whether the mineral rights are actually owned by the state. </a:t>
            </a:r>
          </a:p>
          <a:p>
            <a:endParaRPr lang="en-US" sz="1200" b="0" i="0" u="none" strike="noStrike" kern="1200" baseline="0" dirty="0" smtClean="0">
              <a:solidFill>
                <a:schemeClr val="tx1"/>
              </a:solidFill>
              <a:latin typeface="NeueHaasGroteskText Std" panose="020B0504020202020204" pitchFamily="34" charset="0"/>
              <a:ea typeface="+mn-ea"/>
              <a:cs typeface="+mn-cs"/>
            </a:endParaRPr>
          </a:p>
          <a:p>
            <a:r>
              <a:rPr lang="en-US" sz="1200" b="0" i="0" u="none" strike="noStrike" kern="1200" baseline="0" dirty="0" smtClean="0">
                <a:solidFill>
                  <a:schemeClr val="tx1"/>
                </a:solidFill>
                <a:latin typeface="NeueHaasGroteskText Std" panose="020B0504020202020204" pitchFamily="34" charset="0"/>
                <a:ea typeface="+mn-ea"/>
                <a:cs typeface="+mn-cs"/>
              </a:rPr>
              <a:t>If you do not have a title opinion or abstract of title that covers the mineral ownership from the time of the original conveyance of the property from the federal government, you will need to review all documents of record in the county recorder’s office. A real estate attorney can be hired to conduct this review for you; be sure to identify that you want to know about mineral ownership.  [Mineral FAQ document]</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2987687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1941272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4253685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5"/>
            <a:ext cx="9144000" cy="1199223"/>
          </a:xfrm>
          <a:solidFill>
            <a:schemeClr val="accent2"/>
          </a:solidFill>
        </p:spPr>
        <p:txBody>
          <a:bodyPr wrap="square" lIns="182880" tIns="91440" rIns="182880" bIns="91440" spcCol="0" anchor="ctr">
            <a:normAutofit/>
          </a:bodyPr>
          <a:lstStyle>
            <a:lvl1pPr algn="ctr">
              <a:lnSpc>
                <a:spcPct val="90000"/>
              </a:lnSpc>
              <a:defRPr sz="27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bwMode="auto">
          <a:xfrm>
            <a:off x="0" y="5387787"/>
            <a:ext cx="9144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12" name="Text Placeholder 10"/>
          <p:cNvSpPr>
            <a:spLocks noGrp="1"/>
          </p:cNvSpPr>
          <p:nvPr>
            <p:ph type="body" sz="quarter" idx="14" hasCustomPrompt="1"/>
          </p:nvPr>
        </p:nvSpPr>
        <p:spPr bwMode="black">
          <a:xfrm>
            <a:off x="2101851" y="5644884"/>
            <a:ext cx="4940300" cy="903062"/>
          </a:xfrm>
        </p:spPr>
        <p:txBody>
          <a:bodyPr>
            <a:normAutofit/>
          </a:bodyPr>
          <a:lstStyle>
            <a:lvl1pPr marL="0" indent="0" algn="ctr">
              <a:spcBef>
                <a:spcPts val="0"/>
              </a:spcBef>
              <a:spcAft>
                <a:spcPts val="750"/>
              </a:spcAft>
              <a:buNone/>
              <a:defRPr sz="1350" baseline="0"/>
            </a:lvl1pPr>
          </a:lstStyle>
          <a:p>
            <a:r>
              <a:rPr lang="en-US" sz="1350" dirty="0" err="1" smtClean="0"/>
              <a:t>Firstname</a:t>
            </a:r>
            <a:r>
              <a:rPr lang="en-US" sz="1350" dirty="0" smtClean="0"/>
              <a:t> </a:t>
            </a:r>
            <a:r>
              <a:rPr lang="en-US" sz="1350" dirty="0" err="1" smtClean="0"/>
              <a:t>Lastname</a:t>
            </a:r>
            <a:r>
              <a:rPr lang="en-US" sz="1350" dirty="0" smtClean="0"/>
              <a:t> | Job Title</a:t>
            </a:r>
          </a:p>
          <a:p>
            <a:r>
              <a:rPr lang="en-US" sz="1350" dirty="0" smtClean="0"/>
              <a:t>Date</a:t>
            </a:r>
            <a:endParaRPr lang="en-US" dirty="0"/>
          </a:p>
        </p:txBody>
      </p:sp>
      <p:sp>
        <p:nvSpPr>
          <p:cNvPr id="18" name="Date Placeholder 17"/>
          <p:cNvSpPr>
            <a:spLocks noGrp="1"/>
          </p:cNvSpPr>
          <p:nvPr>
            <p:ph type="dt" sz="half" idx="15"/>
          </p:nvPr>
        </p:nvSpPr>
        <p:spPr bwMode="black"/>
        <p:txBody>
          <a:bodyPr/>
          <a:lstStyle/>
          <a:p>
            <a:r>
              <a:rPr lang="en-US" dirty="0" smtClean="0"/>
              <a:t>2018 Roundtable</a:t>
            </a:r>
            <a:endParaRPr lang="en-US" dirty="0"/>
          </a:p>
        </p:txBody>
      </p:sp>
      <p:sp>
        <p:nvSpPr>
          <p:cNvPr id="9"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smtClean="0"/>
              <a:t>Owned by You, Managed by DNR | mndnr.gov</a:t>
            </a:r>
            <a:endParaRPr lang="en-US" dirty="0"/>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0"/>
            <a:ext cx="9144000" cy="1219198"/>
          </a:xfrm>
          <a:solidFill>
            <a:schemeClr val="accent1"/>
          </a:solidFill>
        </p:spPr>
        <p:txBody>
          <a:bodyPr lIns="822960" rIns="822960">
            <a:normAutofit/>
          </a:bodyPr>
          <a:lstStyle>
            <a:lvl1pPr algn="r">
              <a:defRPr sz="27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bwMode="gray">
          <a:xfrm>
            <a:off x="0" y="1219198"/>
            <a:ext cx="9144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bwMode="auto">
          <a:xfrm>
            <a:off x="0" y="2609242"/>
            <a:ext cx="4262718" cy="2858714"/>
          </a:xfrm>
          <a:solidFill>
            <a:schemeClr val="tx1">
              <a:alpha val="88000"/>
            </a:schemeClr>
          </a:solidFill>
        </p:spPr>
        <p:txBody>
          <a:bodyPr rIns="274320" anchor="ctr"/>
          <a:lstStyle>
            <a:lvl1pPr marL="514350" indent="-171450">
              <a:lnSpc>
                <a:spcPct val="100000"/>
              </a:lnSpc>
              <a:spcBef>
                <a:spcPts val="0"/>
              </a:spcBef>
              <a:buClr>
                <a:schemeClr val="accent2"/>
              </a:buClr>
              <a:defRPr sz="1875">
                <a:solidFill>
                  <a:schemeClr val="bg1"/>
                </a:solidFill>
              </a:defRPr>
            </a:lvl1pPr>
            <a:lvl2pPr marL="857250" indent="-171450">
              <a:lnSpc>
                <a:spcPct val="100000"/>
              </a:lnSpc>
              <a:buClr>
                <a:schemeClr val="accent2"/>
              </a:buClr>
              <a:defRPr sz="1575">
                <a:solidFill>
                  <a:schemeClr val="bg1"/>
                </a:solidFill>
              </a:defRPr>
            </a:lvl2pPr>
            <a:lvl3pPr marL="1200150" indent="-171450">
              <a:lnSpc>
                <a:spcPct val="100000"/>
              </a:lnSpc>
              <a:buClr>
                <a:schemeClr val="accent2"/>
              </a:buClr>
              <a:defRPr sz="1275">
                <a:solidFill>
                  <a:schemeClr val="bg1"/>
                </a:solidFill>
              </a:defRPr>
            </a:lvl3pPr>
            <a:lvl4pPr marL="1543050" indent="-171450">
              <a:lnSpc>
                <a:spcPct val="100000"/>
              </a:lnSpc>
              <a:buClr>
                <a:schemeClr val="accent2"/>
              </a:buClr>
              <a:defRPr sz="1275">
                <a:solidFill>
                  <a:schemeClr val="bg1"/>
                </a:solidFill>
              </a:defRPr>
            </a:lvl4pPr>
            <a:lvl5pPr marL="1885950" indent="-171450">
              <a:lnSpc>
                <a:spcPct val="100000"/>
              </a:lnSpc>
              <a:buClr>
                <a:schemeClr val="accent2"/>
              </a:buClr>
              <a:defRPr sz="1275">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62339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628650" y="152400"/>
            <a:ext cx="7886700" cy="914400"/>
          </a:xfrm>
        </p:spPr>
        <p:txBody>
          <a:bodyPr>
            <a:normAutofit/>
          </a:bodyPr>
          <a:lstStyle>
            <a:lvl1pPr algn="r">
              <a:defRPr sz="27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bwMode="gray">
          <a:xfrm>
            <a:off x="0" y="1219198"/>
            <a:ext cx="9144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bwMode="auto">
          <a:xfrm>
            <a:off x="0" y="2609242"/>
            <a:ext cx="4262718" cy="2858714"/>
          </a:xfrm>
          <a:solidFill>
            <a:schemeClr val="tx1">
              <a:alpha val="88000"/>
            </a:schemeClr>
          </a:solidFill>
        </p:spPr>
        <p:txBody>
          <a:bodyPr rIns="274320" anchor="ctr"/>
          <a:lstStyle>
            <a:lvl1pPr marL="514350" indent="-171450">
              <a:lnSpc>
                <a:spcPct val="100000"/>
              </a:lnSpc>
              <a:spcBef>
                <a:spcPts val="0"/>
              </a:spcBef>
              <a:buClr>
                <a:schemeClr val="accent2"/>
              </a:buClr>
              <a:defRPr>
                <a:solidFill>
                  <a:schemeClr val="bg1"/>
                </a:solidFill>
              </a:defRPr>
            </a:lvl1pPr>
            <a:lvl2pPr marL="857250" indent="-171450">
              <a:lnSpc>
                <a:spcPct val="100000"/>
              </a:lnSpc>
              <a:buClr>
                <a:schemeClr val="accent2"/>
              </a:buClr>
              <a:defRPr>
                <a:solidFill>
                  <a:schemeClr val="bg1"/>
                </a:solidFill>
              </a:defRPr>
            </a:lvl2pPr>
            <a:lvl3pPr marL="1200150" indent="-171450">
              <a:lnSpc>
                <a:spcPct val="100000"/>
              </a:lnSpc>
              <a:buClr>
                <a:schemeClr val="accent2"/>
              </a:buClr>
              <a:defRPr>
                <a:solidFill>
                  <a:schemeClr val="bg1"/>
                </a:solidFill>
              </a:defRPr>
            </a:lvl3pPr>
            <a:lvl4pPr marL="1543050" indent="-171450">
              <a:lnSpc>
                <a:spcPct val="100000"/>
              </a:lnSpc>
              <a:buClr>
                <a:schemeClr val="accent2"/>
              </a:buClr>
              <a:defRPr>
                <a:solidFill>
                  <a:schemeClr val="bg1"/>
                </a:solidFill>
              </a:defRPr>
            </a:lvl4pPr>
            <a:lvl5pPr marL="1885950" indent="-171450">
              <a:lnSpc>
                <a:spcPct val="100000"/>
              </a:lnSpc>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94880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628650" y="152400"/>
            <a:ext cx="7886700" cy="914400"/>
          </a:xfrm>
        </p:spPr>
        <p:txBody>
          <a:bodyPr>
            <a:normAutofit/>
          </a:bodyPr>
          <a:lstStyle>
            <a:lvl1pPr algn="r">
              <a:defRPr sz="27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bwMode="black">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bwMode="black">
          <a:xfrm>
            <a:off x="628650" y="6356351"/>
            <a:ext cx="1018943" cy="365125"/>
          </a:xfrm>
        </p:spPr>
        <p:txBody>
          <a:bodyPr/>
          <a:lstStyle/>
          <a:p>
            <a:r>
              <a:rPr lang="en-US" dirty="0" smtClean="0"/>
              <a:t>2018 Roundtable</a:t>
            </a:r>
            <a:endParaRPr lang="en-US" dirty="0"/>
          </a:p>
        </p:txBody>
      </p:sp>
      <p:sp>
        <p:nvSpPr>
          <p:cNvPr id="7"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smtClean="0"/>
              <a:t>Owned by You, Managed by DNR | mndnr.gov</a:t>
            </a:r>
            <a:endParaRPr lang="en-US" dirty="0"/>
          </a:p>
        </p:txBody>
      </p:sp>
      <p:sp>
        <p:nvSpPr>
          <p:cNvPr id="9" name="Slide Number Placeholder 6"/>
          <p:cNvSpPr>
            <a:spLocks noGrp="1"/>
          </p:cNvSpPr>
          <p:nvPr>
            <p:ph type="sldNum" sz="quarter" idx="12"/>
          </p:nvPr>
        </p:nvSpPr>
        <p:spPr bwMode="black">
          <a:xfrm>
            <a:off x="7418349" y="6356351"/>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628650" y="152400"/>
            <a:ext cx="7886700" cy="914400"/>
          </a:xfrm>
        </p:spPr>
        <p:txBody>
          <a:bodyPr>
            <a:normAutofit/>
          </a:bodyPr>
          <a:lstStyle>
            <a:lvl1pPr algn="r">
              <a:defRPr sz="27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bwMode="white">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bwMode="white">
          <a:xfrm>
            <a:off x="628650" y="6356351"/>
            <a:ext cx="1018943" cy="365125"/>
          </a:xfrm>
        </p:spPr>
        <p:txBody>
          <a:bodyPr/>
          <a:lstStyle>
            <a:lvl1pPr>
              <a:defRPr>
                <a:solidFill>
                  <a:schemeClr val="bg1"/>
                </a:solidFill>
              </a:defRPr>
            </a:lvl1pPr>
          </a:lstStyle>
          <a:p>
            <a:r>
              <a:rPr lang="en-US" dirty="0" smtClean="0"/>
              <a:t>2018 Roundtable</a:t>
            </a:r>
            <a:endParaRPr lang="en-US" dirty="0"/>
          </a:p>
        </p:txBody>
      </p:sp>
      <p:sp>
        <p:nvSpPr>
          <p:cNvPr id="7" name="Footer Placeholder 4"/>
          <p:cNvSpPr>
            <a:spLocks noGrp="1"/>
          </p:cNvSpPr>
          <p:nvPr>
            <p:ph type="ftr" sz="quarter" idx="3"/>
          </p:nvPr>
        </p:nvSpPr>
        <p:spPr bwMode="white">
          <a:xfrm>
            <a:off x="2476633" y="6356350"/>
            <a:ext cx="4190735" cy="365125"/>
          </a:xfrm>
          <a:prstGeom prst="rect">
            <a:avLst/>
          </a:prstGeom>
        </p:spPr>
        <p:txBody>
          <a:bodyPr anchor="ctr"/>
          <a:lstStyle>
            <a:lvl1pPr algn="ctr">
              <a:defRPr sz="900">
                <a:solidFill>
                  <a:schemeClr val="bg1"/>
                </a:solidFill>
              </a:defRPr>
            </a:lvl1pPr>
          </a:lstStyle>
          <a:p>
            <a:r>
              <a:rPr lang="en-US" dirty="0" smtClean="0"/>
              <a:t>Owned by You, Managed by DNR | mndnr.gov</a:t>
            </a:r>
            <a:endParaRPr lang="en-US" dirty="0"/>
          </a:p>
        </p:txBody>
      </p:sp>
      <p:sp>
        <p:nvSpPr>
          <p:cNvPr id="9" name="Slide Number Placeholder 6"/>
          <p:cNvSpPr>
            <a:spLocks noGrp="1"/>
          </p:cNvSpPr>
          <p:nvPr>
            <p:ph type="sldNum" sz="quarter" idx="12"/>
          </p:nvPr>
        </p:nvSpPr>
        <p:spPr bwMode="white">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628650" y="152400"/>
            <a:ext cx="7886700" cy="914400"/>
          </a:xfrm>
        </p:spPr>
        <p:txBody>
          <a:bodyPr>
            <a:normAutofit/>
          </a:bodyPr>
          <a:lstStyle>
            <a:lvl1pPr algn="r">
              <a:defRPr sz="27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bwMode="white">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bwMode="white">
          <a:xfrm>
            <a:off x="628650" y="6356351"/>
            <a:ext cx="1018943" cy="365125"/>
          </a:xfrm>
        </p:spPr>
        <p:txBody>
          <a:bodyPr/>
          <a:lstStyle>
            <a:lvl1pPr>
              <a:defRPr>
                <a:solidFill>
                  <a:schemeClr val="bg1"/>
                </a:solidFill>
              </a:defRPr>
            </a:lvl1pPr>
          </a:lstStyle>
          <a:p>
            <a:r>
              <a:rPr lang="en-US" dirty="0" smtClean="0"/>
              <a:t>2018 Roundtable</a:t>
            </a:r>
            <a:endParaRPr lang="en-US" dirty="0"/>
          </a:p>
        </p:txBody>
      </p:sp>
      <p:sp>
        <p:nvSpPr>
          <p:cNvPr id="7" name="Footer Placeholder 4"/>
          <p:cNvSpPr>
            <a:spLocks noGrp="1"/>
          </p:cNvSpPr>
          <p:nvPr>
            <p:ph type="ftr" sz="quarter" idx="3"/>
          </p:nvPr>
        </p:nvSpPr>
        <p:spPr bwMode="white">
          <a:xfrm>
            <a:off x="2476633" y="6356350"/>
            <a:ext cx="4190735" cy="365125"/>
          </a:xfrm>
          <a:prstGeom prst="rect">
            <a:avLst/>
          </a:prstGeom>
        </p:spPr>
        <p:txBody>
          <a:bodyPr anchor="ctr"/>
          <a:lstStyle>
            <a:lvl1pPr algn="ctr">
              <a:defRPr sz="900">
                <a:solidFill>
                  <a:schemeClr val="bg1"/>
                </a:solidFill>
              </a:defRPr>
            </a:lvl1pPr>
          </a:lstStyle>
          <a:p>
            <a:r>
              <a:rPr lang="en-US" dirty="0" smtClean="0"/>
              <a:t>Owned by You, Managed by DNR | mndnr.gov</a:t>
            </a:r>
            <a:endParaRPr lang="en-US" dirty="0"/>
          </a:p>
        </p:txBody>
      </p:sp>
      <p:sp>
        <p:nvSpPr>
          <p:cNvPr id="9" name="Slide Number Placeholder 6"/>
          <p:cNvSpPr>
            <a:spLocks noGrp="1"/>
          </p:cNvSpPr>
          <p:nvPr>
            <p:ph type="sldNum" sz="quarter" idx="12"/>
          </p:nvPr>
        </p:nvSpPr>
        <p:spPr bwMode="white">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628650" y="152400"/>
            <a:ext cx="7886700" cy="914400"/>
          </a:xfrm>
        </p:spPr>
        <p:txBody>
          <a:bodyPr>
            <a:normAutofit/>
          </a:bodyPr>
          <a:lstStyle>
            <a:lvl1pPr algn="r">
              <a:defRPr sz="27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bwMode="black">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bwMode="black">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r>
              <a:rPr lang="en-US" dirty="0" smtClean="0"/>
              <a:t>2018 Roundtable</a:t>
            </a:r>
            <a:endParaRPr lang="en-US" dirty="0"/>
          </a:p>
        </p:txBody>
      </p:sp>
      <p:sp>
        <p:nvSpPr>
          <p:cNvPr id="11"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smtClean="0"/>
              <a:t>Owned by You, Managed by DNR | mndnr.gov</a:t>
            </a:r>
            <a:endParaRPr lang="en-US" dirty="0"/>
          </a:p>
        </p:txBody>
      </p:sp>
      <p:sp>
        <p:nvSpPr>
          <p:cNvPr id="10" name="Slide Number Placeholder 5"/>
          <p:cNvSpPr>
            <a:spLocks noGrp="1"/>
          </p:cNvSpPr>
          <p:nvPr>
            <p:ph type="sldNum" sz="quarter" idx="4"/>
          </p:nvPr>
        </p:nvSpPr>
        <p:spPr bwMode="black">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628650" y="152400"/>
            <a:ext cx="7886700" cy="914400"/>
          </a:xfrm>
        </p:spPr>
        <p:txBody>
          <a:bodyPr>
            <a:normAutofit/>
          </a:bodyPr>
          <a:lstStyle>
            <a:lvl1pPr algn="r">
              <a:defRPr sz="27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bwMode="white">
          <a:xfrm>
            <a:off x="628650"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2"/>
          <p:cNvSpPr>
            <a:spLocks noGrp="1"/>
          </p:cNvSpPr>
          <p:nvPr>
            <p:ph type="pic" sz="quarter" idx="13"/>
          </p:nvPr>
        </p:nvSpPr>
        <p:spPr bwMode="gray">
          <a:xfrm>
            <a:off x="5740174" y="1364826"/>
            <a:ext cx="3403826" cy="4538434"/>
          </a:xfrm>
        </p:spPr>
        <p:txBody>
          <a:bodyPr/>
          <a:lstStyle>
            <a:lvl1pPr>
              <a:buClr>
                <a:schemeClr val="accent2"/>
              </a:buClr>
              <a:defRPr>
                <a:solidFill>
                  <a:schemeClr val="bg1"/>
                </a:solidFill>
              </a:defRPr>
            </a:lvl1pPr>
          </a:lstStyle>
          <a:p>
            <a:r>
              <a:rPr lang="en-US" dirty="0" smtClean="0"/>
              <a:t>Click icon to add picture</a:t>
            </a:r>
            <a:endParaRPr lang="en-US" dirty="0"/>
          </a:p>
        </p:txBody>
      </p:sp>
      <p:sp>
        <p:nvSpPr>
          <p:cNvPr id="8" name="Date Placeholder 4"/>
          <p:cNvSpPr>
            <a:spLocks noGrp="1"/>
          </p:cNvSpPr>
          <p:nvPr>
            <p:ph type="dt" sz="half" idx="11"/>
          </p:nvPr>
        </p:nvSpPr>
        <p:spPr bwMode="white">
          <a:xfrm>
            <a:off x="628650" y="6356351"/>
            <a:ext cx="1018943" cy="365125"/>
          </a:xfrm>
        </p:spPr>
        <p:txBody>
          <a:bodyPr/>
          <a:lstStyle>
            <a:lvl1pPr>
              <a:defRPr>
                <a:solidFill>
                  <a:schemeClr val="bg1"/>
                </a:solidFill>
              </a:defRPr>
            </a:lvl1pPr>
          </a:lstStyle>
          <a:p>
            <a:r>
              <a:rPr lang="en-US" dirty="0" smtClean="0"/>
              <a:t>2018 Roundtable</a:t>
            </a:r>
            <a:endParaRPr lang="en-US" dirty="0"/>
          </a:p>
        </p:txBody>
      </p:sp>
      <p:sp>
        <p:nvSpPr>
          <p:cNvPr id="7" name="Footer Placeholder 4"/>
          <p:cNvSpPr>
            <a:spLocks noGrp="1"/>
          </p:cNvSpPr>
          <p:nvPr>
            <p:ph type="ftr" sz="quarter" idx="3"/>
          </p:nvPr>
        </p:nvSpPr>
        <p:spPr bwMode="white">
          <a:xfrm>
            <a:off x="2476633" y="6356350"/>
            <a:ext cx="4190735" cy="365125"/>
          </a:xfrm>
          <a:prstGeom prst="rect">
            <a:avLst/>
          </a:prstGeom>
        </p:spPr>
        <p:txBody>
          <a:bodyPr anchor="ctr"/>
          <a:lstStyle>
            <a:lvl1pPr algn="ctr">
              <a:defRPr sz="900">
                <a:solidFill>
                  <a:schemeClr val="bg1"/>
                </a:solidFill>
              </a:defRPr>
            </a:lvl1pPr>
          </a:lstStyle>
          <a:p>
            <a:r>
              <a:rPr lang="en-US" dirty="0" smtClean="0"/>
              <a:t>Owned by You, Managed by DNR | mndnr.gov</a:t>
            </a:r>
            <a:endParaRPr lang="en-US" dirty="0"/>
          </a:p>
        </p:txBody>
      </p:sp>
      <p:sp>
        <p:nvSpPr>
          <p:cNvPr id="9" name="Slide Number Placeholder 6"/>
          <p:cNvSpPr>
            <a:spLocks noGrp="1"/>
          </p:cNvSpPr>
          <p:nvPr>
            <p:ph type="sldNum" sz="quarter" idx="12"/>
          </p:nvPr>
        </p:nvSpPr>
        <p:spPr bwMode="white">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628650" y="152400"/>
            <a:ext cx="7886700" cy="914400"/>
          </a:xfrm>
        </p:spPr>
        <p:txBody>
          <a:bodyPr>
            <a:normAutofit/>
          </a:bodyPr>
          <a:lstStyle>
            <a:lvl1pPr algn="r">
              <a:defRPr sz="27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bwMode="white">
          <a:xfrm>
            <a:off x="628650"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sz="quarter" idx="13"/>
          </p:nvPr>
        </p:nvSpPr>
        <p:spPr bwMode="gray">
          <a:xfrm>
            <a:off x="5740174" y="1364826"/>
            <a:ext cx="3403826" cy="4538434"/>
          </a:xfrm>
        </p:spPr>
        <p:txBody>
          <a:bodyPr/>
          <a:lstStyle>
            <a:lvl1pPr>
              <a:buClr>
                <a:schemeClr val="accent2"/>
              </a:buClr>
              <a:defRPr>
                <a:solidFill>
                  <a:schemeClr val="bg1"/>
                </a:solidFill>
              </a:defRPr>
            </a:lvl1pPr>
          </a:lstStyle>
          <a:p>
            <a:r>
              <a:rPr lang="en-US" dirty="0" smtClean="0"/>
              <a:t>Click icon to add picture</a:t>
            </a:r>
            <a:endParaRPr lang="en-US" dirty="0"/>
          </a:p>
        </p:txBody>
      </p:sp>
      <p:sp>
        <p:nvSpPr>
          <p:cNvPr id="8" name="Date Placeholder 4"/>
          <p:cNvSpPr>
            <a:spLocks noGrp="1"/>
          </p:cNvSpPr>
          <p:nvPr>
            <p:ph type="dt" sz="half" idx="11"/>
          </p:nvPr>
        </p:nvSpPr>
        <p:spPr bwMode="white">
          <a:xfrm>
            <a:off x="628650" y="6356351"/>
            <a:ext cx="1018943" cy="365125"/>
          </a:xfrm>
        </p:spPr>
        <p:txBody>
          <a:bodyPr/>
          <a:lstStyle>
            <a:lvl1pPr>
              <a:defRPr>
                <a:solidFill>
                  <a:schemeClr val="bg1"/>
                </a:solidFill>
              </a:defRPr>
            </a:lvl1pPr>
          </a:lstStyle>
          <a:p>
            <a:r>
              <a:rPr lang="en-US" dirty="0" smtClean="0"/>
              <a:t>2018 Roundtable</a:t>
            </a:r>
            <a:endParaRPr lang="en-US" dirty="0"/>
          </a:p>
        </p:txBody>
      </p:sp>
      <p:sp>
        <p:nvSpPr>
          <p:cNvPr id="7" name="Footer Placeholder 4"/>
          <p:cNvSpPr>
            <a:spLocks noGrp="1"/>
          </p:cNvSpPr>
          <p:nvPr>
            <p:ph type="ftr" sz="quarter" idx="3"/>
          </p:nvPr>
        </p:nvSpPr>
        <p:spPr bwMode="white">
          <a:xfrm>
            <a:off x="2476633" y="6356350"/>
            <a:ext cx="4190735" cy="365125"/>
          </a:xfrm>
          <a:prstGeom prst="rect">
            <a:avLst/>
          </a:prstGeom>
        </p:spPr>
        <p:txBody>
          <a:bodyPr anchor="ctr"/>
          <a:lstStyle>
            <a:lvl1pPr algn="ctr">
              <a:defRPr sz="900">
                <a:solidFill>
                  <a:schemeClr val="bg1"/>
                </a:solidFill>
              </a:defRPr>
            </a:lvl1pPr>
          </a:lstStyle>
          <a:p>
            <a:r>
              <a:rPr lang="en-US" dirty="0" smtClean="0"/>
              <a:t>Owned by You, Managed by DNR | mndnr.gov</a:t>
            </a:r>
            <a:endParaRPr lang="en-US" dirty="0"/>
          </a:p>
        </p:txBody>
      </p:sp>
      <p:sp>
        <p:nvSpPr>
          <p:cNvPr id="9" name="Slide Number Placeholder 6"/>
          <p:cNvSpPr>
            <a:spLocks noGrp="1"/>
          </p:cNvSpPr>
          <p:nvPr>
            <p:ph type="sldNum" sz="quarter" idx="12"/>
          </p:nvPr>
        </p:nvSpPr>
        <p:spPr bwMode="white">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628650" y="152400"/>
            <a:ext cx="7886700" cy="914400"/>
          </a:xfrm>
        </p:spPr>
        <p:txBody>
          <a:bodyPr>
            <a:normAutofit/>
          </a:bodyPr>
          <a:lstStyle>
            <a:lvl1pPr algn="r">
              <a:defRPr sz="27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bwMode="black">
          <a:xfrm>
            <a:off x="628650" y="1366346"/>
            <a:ext cx="4676215"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2"/>
          <p:cNvSpPr>
            <a:spLocks noGrp="1"/>
          </p:cNvSpPr>
          <p:nvPr>
            <p:ph type="pic" sz="quarter" idx="13"/>
          </p:nvPr>
        </p:nvSpPr>
        <p:spPr bwMode="gray">
          <a:xfrm>
            <a:off x="5740174" y="1364826"/>
            <a:ext cx="3403826" cy="4538434"/>
          </a:xfrm>
        </p:spPr>
        <p:txBody>
          <a:bodyPr/>
          <a:lstStyle>
            <a:lvl1pPr>
              <a:buClr>
                <a:schemeClr val="tx1"/>
              </a:buClr>
              <a:defRPr>
                <a:solidFill>
                  <a:schemeClr val="tx1"/>
                </a:solidFill>
              </a:defRPr>
            </a:lvl1pPr>
          </a:lstStyle>
          <a:p>
            <a:r>
              <a:rPr lang="en-US" dirty="0" smtClean="0"/>
              <a:t>Click icon to add picture</a:t>
            </a:r>
            <a:endParaRPr lang="en-US" dirty="0"/>
          </a:p>
        </p:txBody>
      </p:sp>
      <p:sp>
        <p:nvSpPr>
          <p:cNvPr id="9" name="Date Placeholder 3"/>
          <p:cNvSpPr>
            <a:spLocks noGrp="1"/>
          </p:cNvSpPr>
          <p:nvPr>
            <p:ph type="dt" sz="half" idx="2"/>
          </p:nvPr>
        </p:nvSpPr>
        <p:spPr bwMode="black">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r>
              <a:rPr lang="en-US" dirty="0" smtClean="0"/>
              <a:t>2018 Roundtable</a:t>
            </a:r>
            <a:endParaRPr lang="en-US" dirty="0"/>
          </a:p>
        </p:txBody>
      </p:sp>
      <p:sp>
        <p:nvSpPr>
          <p:cNvPr id="11"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smtClean="0"/>
              <a:t>Owned by You, Managed by DNR | mndnr.gov</a:t>
            </a:r>
            <a:endParaRPr lang="en-US" dirty="0"/>
          </a:p>
        </p:txBody>
      </p:sp>
      <p:sp>
        <p:nvSpPr>
          <p:cNvPr id="10" name="Slide Number Placeholder 5"/>
          <p:cNvSpPr>
            <a:spLocks noGrp="1"/>
          </p:cNvSpPr>
          <p:nvPr>
            <p:ph type="sldNum" sz="quarter" idx="4"/>
          </p:nvPr>
        </p:nvSpPr>
        <p:spPr bwMode="black">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9144000" cy="1216022"/>
          </a:xfrm>
          <a:solidFill>
            <a:schemeClr val="accent1"/>
          </a:solidFill>
        </p:spPr>
        <p:txBody>
          <a:bodyPr lIns="822960" rIns="822960">
            <a:normAutofit/>
          </a:bodyPr>
          <a:lstStyle>
            <a:lvl1pPr algn="r">
              <a:defRPr sz="2700">
                <a:solidFill>
                  <a:schemeClr val="bg1"/>
                </a:solidFill>
              </a:defRPr>
            </a:lvl1pPr>
          </a:lstStyle>
          <a:p>
            <a:r>
              <a:rPr lang="en-US" dirty="0" smtClean="0"/>
              <a:t>Click to edit title</a:t>
            </a:r>
            <a:endParaRPr lang="en-US" dirty="0"/>
          </a:p>
        </p:txBody>
      </p:sp>
      <p:sp>
        <p:nvSpPr>
          <p:cNvPr id="17" name="Rectangle 16"/>
          <p:cNvSpPr/>
          <p:nvPr userDrawn="1"/>
        </p:nvSpPr>
        <p:spPr bwMode="auto">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Picture Placeholder 2"/>
          <p:cNvSpPr>
            <a:spLocks noGrp="1"/>
          </p:cNvSpPr>
          <p:nvPr>
            <p:ph type="pic" sz="quarter" idx="13" hasCustomPrompt="1"/>
          </p:nvPr>
        </p:nvSpPr>
        <p:spPr bwMode="gray">
          <a:xfrm>
            <a:off x="604749" y="1981899"/>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bwMode="black">
          <a:xfrm>
            <a:off x="436290"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bwMode="gray">
          <a:xfrm>
            <a:off x="2734632"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bwMode="black">
          <a:xfrm>
            <a:off x="2566173"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bwMode="gray">
          <a:xfrm>
            <a:off x="4864515"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bwMode="black">
          <a:xfrm>
            <a:off x="4696056"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bwMode="gray">
          <a:xfrm>
            <a:off x="6994398"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bwMode="black">
          <a:xfrm>
            <a:off x="6825939" y="4341161"/>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6" name="Rectangle 15"/>
          <p:cNvSpPr/>
          <p:nvPr userDrawn="1"/>
        </p:nvSpPr>
        <p:spPr bwMode="auto">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Date Placeholder 2"/>
          <p:cNvSpPr>
            <a:spLocks noGrp="1"/>
          </p:cNvSpPr>
          <p:nvPr>
            <p:ph type="dt" sz="half" idx="10"/>
          </p:nvPr>
        </p:nvSpPr>
        <p:spPr bwMode="black"/>
        <p:txBody>
          <a:bodyPr/>
          <a:lstStyle/>
          <a:p>
            <a:r>
              <a:rPr lang="en-US" dirty="0" smtClean="0"/>
              <a:t>2018 Roundtable</a:t>
            </a:r>
            <a:endParaRPr lang="en-US" dirty="0"/>
          </a:p>
        </p:txBody>
      </p:sp>
      <p:sp>
        <p:nvSpPr>
          <p:cNvPr id="19"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smtClean="0"/>
              <a:t>Owned by You, Managed by DNR | mndnr.gov</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7802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5"/>
            <a:ext cx="9144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bwMode="auto">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12" name="Text Placeholder 10"/>
          <p:cNvSpPr>
            <a:spLocks noGrp="1"/>
          </p:cNvSpPr>
          <p:nvPr>
            <p:ph type="body" sz="quarter" idx="14" hasCustomPrompt="1"/>
          </p:nvPr>
        </p:nvSpPr>
        <p:spPr bwMode="black">
          <a:xfrm>
            <a:off x="2101851" y="5644884"/>
            <a:ext cx="4940300" cy="903062"/>
          </a:xfrm>
        </p:spPr>
        <p:txBody>
          <a:bodyPr>
            <a:normAutofit/>
          </a:bodyPr>
          <a:lstStyle>
            <a:lvl1pPr marL="0" indent="0" algn="ctr">
              <a:spcBef>
                <a:spcPts val="0"/>
              </a:spcBef>
              <a:spcAft>
                <a:spcPts val="750"/>
              </a:spcAft>
              <a:buNone/>
              <a:defRPr sz="1350" baseline="0"/>
            </a:lvl1pPr>
          </a:lstStyle>
          <a:p>
            <a:r>
              <a:rPr lang="en-US" sz="1350" dirty="0" err="1" smtClean="0"/>
              <a:t>Firstname</a:t>
            </a:r>
            <a:r>
              <a:rPr lang="en-US" sz="1350" dirty="0" smtClean="0"/>
              <a:t> </a:t>
            </a:r>
            <a:r>
              <a:rPr lang="en-US" sz="1350" dirty="0" err="1" smtClean="0"/>
              <a:t>Lastname</a:t>
            </a:r>
            <a:r>
              <a:rPr lang="en-US" sz="1350" dirty="0" smtClean="0"/>
              <a:t> | Job Title</a:t>
            </a:r>
          </a:p>
          <a:p>
            <a:r>
              <a:rPr lang="en-US" sz="1350" dirty="0" smtClean="0"/>
              <a:t>Date</a:t>
            </a:r>
            <a:endParaRPr lang="en-US" dirty="0"/>
          </a:p>
        </p:txBody>
      </p:sp>
      <p:sp>
        <p:nvSpPr>
          <p:cNvPr id="18" name="Date Placeholder 17"/>
          <p:cNvSpPr>
            <a:spLocks noGrp="1"/>
          </p:cNvSpPr>
          <p:nvPr>
            <p:ph type="dt" sz="half" idx="15"/>
          </p:nvPr>
        </p:nvSpPr>
        <p:spPr bwMode="black"/>
        <p:txBody>
          <a:bodyPr/>
          <a:lstStyle/>
          <a:p>
            <a:r>
              <a:rPr lang="en-US" dirty="0" smtClean="0"/>
              <a:t>2018 Roundtable</a:t>
            </a:r>
            <a:endParaRPr lang="en-US" dirty="0"/>
          </a:p>
        </p:txBody>
      </p:sp>
      <p:sp>
        <p:nvSpPr>
          <p:cNvPr id="9"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smtClean="0"/>
              <a:t>Owned by You, Managed by DNR | mndnr.gov</a:t>
            </a:r>
            <a:endParaRPr lang="en-US" dirty="0"/>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0" name="Picture 9" descr="Minnesota Department of Natural Resour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315645" y="1138978"/>
            <a:ext cx="4797718" cy="1942395"/>
          </a:xfrm>
          <a:prstGeom prst="rect">
            <a:avLst/>
          </a:prstGeom>
        </p:spPr>
      </p:pic>
    </p:spTree>
    <p:extLst>
      <p:ext uri="{BB962C8B-B14F-4D97-AF65-F5344CB8AC3E}">
        <p14:creationId xmlns:p14="http://schemas.microsoft.com/office/powerpoint/2010/main" val="33681191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9144000" cy="1216022"/>
          </a:xfrm>
          <a:solidFill>
            <a:schemeClr val="accent1"/>
          </a:solidFill>
        </p:spPr>
        <p:txBody>
          <a:bodyPr lIns="822960" rIns="822960">
            <a:normAutofit/>
          </a:bodyPr>
          <a:lstStyle>
            <a:lvl1pPr algn="r">
              <a:defRPr sz="2700">
                <a:solidFill>
                  <a:schemeClr val="bg1"/>
                </a:solidFill>
              </a:defRPr>
            </a:lvl1pPr>
          </a:lstStyle>
          <a:p>
            <a:r>
              <a:rPr lang="en-US" dirty="0" smtClean="0"/>
              <a:t>Click to edit title</a:t>
            </a:r>
            <a:endParaRPr lang="en-US" dirty="0"/>
          </a:p>
        </p:txBody>
      </p:sp>
      <p:sp>
        <p:nvSpPr>
          <p:cNvPr id="17" name="Rectangle 16"/>
          <p:cNvSpPr/>
          <p:nvPr userDrawn="1"/>
        </p:nvSpPr>
        <p:spPr bwMode="auto">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Picture Placeholder 2"/>
          <p:cNvSpPr>
            <a:spLocks noGrp="1"/>
          </p:cNvSpPr>
          <p:nvPr>
            <p:ph type="pic" sz="quarter" idx="13" hasCustomPrompt="1"/>
          </p:nvPr>
        </p:nvSpPr>
        <p:spPr bwMode="gray">
          <a:xfrm>
            <a:off x="1179610" y="1964392"/>
            <a:ext cx="1749143" cy="2332190"/>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bwMode="black">
          <a:xfrm>
            <a:off x="1101919"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bwMode="gray">
          <a:xfrm>
            <a:off x="3618406" y="1964392"/>
            <a:ext cx="1738398"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bwMode="black">
          <a:xfrm>
            <a:off x="3534177"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bwMode="gray">
          <a:xfrm>
            <a:off x="6050663" y="1964392"/>
            <a:ext cx="1738398"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bwMode="black">
          <a:xfrm>
            <a:off x="5966434"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6" name="Rectangle 15"/>
          <p:cNvSpPr/>
          <p:nvPr userDrawn="1"/>
        </p:nvSpPr>
        <p:spPr bwMode="auto">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Date Placeholder 2"/>
          <p:cNvSpPr>
            <a:spLocks noGrp="1"/>
          </p:cNvSpPr>
          <p:nvPr>
            <p:ph type="dt" sz="half" idx="10"/>
          </p:nvPr>
        </p:nvSpPr>
        <p:spPr bwMode="black"/>
        <p:txBody>
          <a:bodyPr/>
          <a:lstStyle/>
          <a:p>
            <a:r>
              <a:rPr lang="en-US" dirty="0" smtClean="0"/>
              <a:t>2018 Roundtable</a:t>
            </a:r>
            <a:endParaRPr lang="en-US" dirty="0"/>
          </a:p>
        </p:txBody>
      </p:sp>
      <p:sp>
        <p:nvSpPr>
          <p:cNvPr id="19"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smtClean="0"/>
              <a:t>Owned by You, Managed by DNR | mndnr.gov</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08245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bg bwMode="gray">
      <p:bgRef idx="1001">
        <a:schemeClr val="bg1"/>
      </p:bgRef>
    </p:bg>
    <p:spTree>
      <p:nvGrpSpPr>
        <p:cNvPr id="1" name=""/>
        <p:cNvGrpSpPr/>
        <p:nvPr/>
      </p:nvGrpSpPr>
      <p:grpSpPr>
        <a:xfrm>
          <a:off x="0" y="0"/>
          <a:ext cx="0" cy="0"/>
          <a:chOff x="0" y="0"/>
          <a:chExt cx="0" cy="0"/>
        </a:xfrm>
      </p:grpSpPr>
      <p:sp>
        <p:nvSpPr>
          <p:cNvPr id="16" name="Title 1"/>
          <p:cNvSpPr>
            <a:spLocks noGrp="1"/>
          </p:cNvSpPr>
          <p:nvPr>
            <p:ph type="title" hasCustomPrompt="1"/>
          </p:nvPr>
        </p:nvSpPr>
        <p:spPr bwMode="auto">
          <a:xfrm>
            <a:off x="0" y="-1"/>
            <a:ext cx="9144000" cy="1216025"/>
          </a:xfrm>
          <a:solidFill>
            <a:schemeClr val="accent1"/>
          </a:solidFill>
        </p:spPr>
        <p:txBody>
          <a:bodyPr lIns="822960" rIns="822960">
            <a:normAutofit/>
          </a:bodyPr>
          <a:lstStyle>
            <a:lvl1pPr algn="r">
              <a:defRPr sz="27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bwMode="gray">
          <a:xfrm>
            <a:off x="604749" y="1981899"/>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bwMode="black">
          <a:xfrm>
            <a:off x="436290" y="4345147"/>
            <a:ext cx="1906858" cy="1623853"/>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bwMode="gray">
          <a:xfrm>
            <a:off x="2734632"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bwMode="black">
          <a:xfrm>
            <a:off x="2566173" y="4345147"/>
            <a:ext cx="1906858"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bwMode="gray">
          <a:xfrm>
            <a:off x="4864515"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bwMode="black">
          <a:xfrm>
            <a:off x="4696056" y="4345147"/>
            <a:ext cx="1906858"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bwMode="gray">
          <a:xfrm>
            <a:off x="6994398"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bwMode="black">
          <a:xfrm>
            <a:off x="6825939" y="4341161"/>
            <a:ext cx="1906858" cy="1627838"/>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smtClean="0"/>
              <a:t>Click to edit text</a:t>
            </a:r>
            <a:endParaRPr lang="en-US" dirty="0"/>
          </a:p>
        </p:txBody>
      </p:sp>
      <p:sp>
        <p:nvSpPr>
          <p:cNvPr id="19" name="Rectangle 18"/>
          <p:cNvSpPr/>
          <p:nvPr userDrawn="1"/>
        </p:nvSpPr>
        <p:spPr bwMode="auto">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Date Placeholder 2"/>
          <p:cNvSpPr>
            <a:spLocks noGrp="1"/>
          </p:cNvSpPr>
          <p:nvPr>
            <p:ph type="dt" sz="half" idx="10"/>
          </p:nvPr>
        </p:nvSpPr>
        <p:spPr bwMode="black"/>
        <p:txBody>
          <a:bodyPr/>
          <a:lstStyle/>
          <a:p>
            <a:r>
              <a:rPr lang="en-US" dirty="0" smtClean="0"/>
              <a:t>2018 Roundtable</a:t>
            </a:r>
            <a:endParaRPr lang="en-US" dirty="0"/>
          </a:p>
        </p:txBody>
      </p:sp>
      <p:sp>
        <p:nvSpPr>
          <p:cNvPr id="20"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smtClean="0"/>
              <a:t>Owned by You, Managed by DNR | mndnr.gov</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36465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9144000" cy="1216023"/>
          </a:xfrm>
          <a:solidFill>
            <a:schemeClr val="accent1"/>
          </a:solidFill>
        </p:spPr>
        <p:txBody>
          <a:bodyPr lIns="822960" rIns="822960">
            <a:normAutofit/>
          </a:bodyPr>
          <a:lstStyle>
            <a:lvl1pPr algn="r">
              <a:defRPr sz="2700">
                <a:solidFill>
                  <a:schemeClr val="bg1"/>
                </a:solidFill>
              </a:defRPr>
            </a:lvl1pPr>
          </a:lstStyle>
          <a:p>
            <a:r>
              <a:rPr lang="en-US" dirty="0" smtClean="0"/>
              <a:t>Click to edit title</a:t>
            </a:r>
            <a:endParaRPr lang="en-US" dirty="0"/>
          </a:p>
        </p:txBody>
      </p:sp>
      <p:sp>
        <p:nvSpPr>
          <p:cNvPr id="17" name="Rectangle 16"/>
          <p:cNvSpPr/>
          <p:nvPr userDrawn="1"/>
        </p:nvSpPr>
        <p:spPr bwMode="auto">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Picture Placeholder 2"/>
          <p:cNvSpPr>
            <a:spLocks noGrp="1"/>
          </p:cNvSpPr>
          <p:nvPr>
            <p:ph type="pic" sz="quarter" idx="13" hasCustomPrompt="1"/>
          </p:nvPr>
        </p:nvSpPr>
        <p:spPr bwMode="gray">
          <a:xfrm>
            <a:off x="604749" y="167477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24" name="Text Placeholder 3"/>
          <p:cNvSpPr>
            <a:spLocks noGrp="1"/>
          </p:cNvSpPr>
          <p:nvPr>
            <p:ph type="body" sz="quarter" idx="16"/>
          </p:nvPr>
        </p:nvSpPr>
        <p:spPr bwMode="black">
          <a:xfrm>
            <a:off x="2157413" y="1674773"/>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Click to edit Master text styles</a:t>
            </a:r>
          </a:p>
        </p:txBody>
      </p:sp>
      <p:sp>
        <p:nvSpPr>
          <p:cNvPr id="23" name="Picture Placeholder 2"/>
          <p:cNvSpPr>
            <a:spLocks noGrp="1"/>
          </p:cNvSpPr>
          <p:nvPr>
            <p:ph type="pic" sz="quarter" idx="14" hasCustomPrompt="1"/>
          </p:nvPr>
        </p:nvSpPr>
        <p:spPr bwMode="gray">
          <a:xfrm>
            <a:off x="604749" y="393936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4" name="Text Placeholder 3"/>
          <p:cNvSpPr>
            <a:spLocks noGrp="1"/>
          </p:cNvSpPr>
          <p:nvPr>
            <p:ph type="body" sz="quarter" idx="15"/>
          </p:nvPr>
        </p:nvSpPr>
        <p:spPr bwMode="black">
          <a:xfrm>
            <a:off x="2157413" y="3939362"/>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Click to edit Master text styles</a:t>
            </a:r>
          </a:p>
        </p:txBody>
      </p:sp>
      <p:sp>
        <p:nvSpPr>
          <p:cNvPr id="25" name="Picture Placeholder 2"/>
          <p:cNvSpPr>
            <a:spLocks noGrp="1"/>
          </p:cNvSpPr>
          <p:nvPr>
            <p:ph type="pic" sz="quarter" idx="17" hasCustomPrompt="1"/>
          </p:nvPr>
        </p:nvSpPr>
        <p:spPr bwMode="gray">
          <a:xfrm>
            <a:off x="4649854" y="167477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26" name="Text Placeholder 3"/>
          <p:cNvSpPr>
            <a:spLocks noGrp="1"/>
          </p:cNvSpPr>
          <p:nvPr>
            <p:ph type="body" sz="quarter" idx="18"/>
          </p:nvPr>
        </p:nvSpPr>
        <p:spPr bwMode="black">
          <a:xfrm>
            <a:off x="6202517" y="1674773"/>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Click to edit Master text styles</a:t>
            </a:r>
          </a:p>
        </p:txBody>
      </p:sp>
      <p:sp>
        <p:nvSpPr>
          <p:cNvPr id="27" name="Picture Placeholder 2"/>
          <p:cNvSpPr>
            <a:spLocks noGrp="1"/>
          </p:cNvSpPr>
          <p:nvPr>
            <p:ph type="pic" sz="quarter" idx="19" hasCustomPrompt="1"/>
          </p:nvPr>
        </p:nvSpPr>
        <p:spPr bwMode="gray">
          <a:xfrm>
            <a:off x="4649854" y="393936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28" name="Text Placeholder 3"/>
          <p:cNvSpPr>
            <a:spLocks noGrp="1"/>
          </p:cNvSpPr>
          <p:nvPr>
            <p:ph type="body" sz="quarter" idx="20"/>
          </p:nvPr>
        </p:nvSpPr>
        <p:spPr bwMode="black">
          <a:xfrm>
            <a:off x="6202517" y="3939361"/>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Click to edit Master text styles</a:t>
            </a:r>
          </a:p>
        </p:txBody>
      </p:sp>
      <p:sp>
        <p:nvSpPr>
          <p:cNvPr id="16" name="Rectangle 15"/>
          <p:cNvSpPr/>
          <p:nvPr userDrawn="1"/>
        </p:nvSpPr>
        <p:spPr bwMode="auto">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Date Placeholder 2"/>
          <p:cNvSpPr>
            <a:spLocks noGrp="1"/>
          </p:cNvSpPr>
          <p:nvPr>
            <p:ph type="dt" sz="half" idx="10"/>
          </p:nvPr>
        </p:nvSpPr>
        <p:spPr bwMode="black"/>
        <p:txBody>
          <a:bodyPr/>
          <a:lstStyle/>
          <a:p>
            <a:r>
              <a:rPr lang="en-US" dirty="0" smtClean="0"/>
              <a:t>2018 Roundtable</a:t>
            </a:r>
            <a:endParaRPr lang="en-US" dirty="0"/>
          </a:p>
        </p:txBody>
      </p:sp>
      <p:sp>
        <p:nvSpPr>
          <p:cNvPr id="29"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smtClean="0"/>
              <a:t>Owned by You, Managed by DNR | mndnr.gov</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3256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9144000" cy="1216025"/>
          </a:xfrm>
          <a:solidFill>
            <a:schemeClr val="accent1"/>
          </a:solidFill>
        </p:spPr>
        <p:txBody>
          <a:bodyPr lIns="822960" rIns="822960">
            <a:normAutofit/>
          </a:bodyPr>
          <a:lstStyle>
            <a:lvl1pPr algn="r">
              <a:defRPr sz="27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bwMode="gray">
          <a:xfrm>
            <a:off x="604749" y="167477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5" name="Text Placeholder 3"/>
          <p:cNvSpPr>
            <a:spLocks noGrp="1"/>
          </p:cNvSpPr>
          <p:nvPr>
            <p:ph type="body" sz="quarter" idx="16"/>
          </p:nvPr>
        </p:nvSpPr>
        <p:spPr bwMode="black">
          <a:xfrm>
            <a:off x="2157413" y="1674773"/>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Click to edit Master text styles</a:t>
            </a:r>
          </a:p>
        </p:txBody>
      </p:sp>
      <p:sp>
        <p:nvSpPr>
          <p:cNvPr id="13" name="Picture Placeholder 2"/>
          <p:cNvSpPr>
            <a:spLocks noGrp="1"/>
          </p:cNvSpPr>
          <p:nvPr>
            <p:ph type="pic" sz="quarter" idx="14" hasCustomPrompt="1"/>
          </p:nvPr>
        </p:nvSpPr>
        <p:spPr bwMode="gray">
          <a:xfrm>
            <a:off x="604749" y="393936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4" name="Text Placeholder 3"/>
          <p:cNvSpPr>
            <a:spLocks noGrp="1"/>
          </p:cNvSpPr>
          <p:nvPr>
            <p:ph type="body" sz="quarter" idx="15"/>
          </p:nvPr>
        </p:nvSpPr>
        <p:spPr bwMode="black">
          <a:xfrm>
            <a:off x="2157413" y="3939362"/>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Click to edit Master text styles</a:t>
            </a:r>
          </a:p>
        </p:txBody>
      </p:sp>
      <p:sp>
        <p:nvSpPr>
          <p:cNvPr id="16" name="Picture Placeholder 2"/>
          <p:cNvSpPr>
            <a:spLocks noGrp="1"/>
          </p:cNvSpPr>
          <p:nvPr>
            <p:ph type="pic" sz="quarter" idx="17" hasCustomPrompt="1"/>
          </p:nvPr>
        </p:nvSpPr>
        <p:spPr bwMode="gray">
          <a:xfrm>
            <a:off x="4649854" y="167477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7" name="Text Placeholder 3"/>
          <p:cNvSpPr>
            <a:spLocks noGrp="1"/>
          </p:cNvSpPr>
          <p:nvPr>
            <p:ph type="body" sz="quarter" idx="18"/>
          </p:nvPr>
        </p:nvSpPr>
        <p:spPr bwMode="black">
          <a:xfrm>
            <a:off x="6202517" y="1674773"/>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Click to edit Master text styles</a:t>
            </a:r>
          </a:p>
        </p:txBody>
      </p:sp>
      <p:sp>
        <p:nvSpPr>
          <p:cNvPr id="18" name="Picture Placeholder 2"/>
          <p:cNvSpPr>
            <a:spLocks noGrp="1"/>
          </p:cNvSpPr>
          <p:nvPr>
            <p:ph type="pic" sz="quarter" idx="19" hasCustomPrompt="1"/>
          </p:nvPr>
        </p:nvSpPr>
        <p:spPr bwMode="gray">
          <a:xfrm>
            <a:off x="4649854" y="393936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9" name="Text Placeholder 3"/>
          <p:cNvSpPr>
            <a:spLocks noGrp="1"/>
          </p:cNvSpPr>
          <p:nvPr>
            <p:ph type="body" sz="quarter" idx="20"/>
          </p:nvPr>
        </p:nvSpPr>
        <p:spPr bwMode="black">
          <a:xfrm>
            <a:off x="6202517" y="393936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Click to edit Master text styles</a:t>
            </a:r>
          </a:p>
        </p:txBody>
      </p:sp>
      <p:sp>
        <p:nvSpPr>
          <p:cNvPr id="8" name="Rectangle 7"/>
          <p:cNvSpPr/>
          <p:nvPr userDrawn="1"/>
        </p:nvSpPr>
        <p:spPr bwMode="auto">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Date Placeholder 3"/>
          <p:cNvSpPr>
            <a:spLocks noGrp="1"/>
          </p:cNvSpPr>
          <p:nvPr>
            <p:ph type="dt" sz="half" idx="10"/>
          </p:nvPr>
        </p:nvSpPr>
        <p:spPr bwMode="black"/>
        <p:txBody>
          <a:bodyPr/>
          <a:lstStyle/>
          <a:p>
            <a:r>
              <a:rPr lang="en-US" dirty="0" smtClean="0"/>
              <a:t>2018 Roundtable</a:t>
            </a:r>
            <a:endParaRPr lang="en-US" dirty="0"/>
          </a:p>
        </p:txBody>
      </p:sp>
      <p:sp>
        <p:nvSpPr>
          <p:cNvPr id="20"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smtClean="0"/>
              <a:t>Owned by You, Managed by DNR | mndnr.gov</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06933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auto">
          <a:xfrm>
            <a:off x="0" y="-20425"/>
            <a:ext cx="9144000" cy="1236448"/>
          </a:xfrm>
          <a:solidFill>
            <a:schemeClr val="accent1"/>
          </a:solidFill>
        </p:spPr>
        <p:txBody>
          <a:bodyPr lIns="822960" rIns="822960">
            <a:normAutofit/>
          </a:bodyPr>
          <a:lstStyle>
            <a:lvl1pPr algn="r">
              <a:defRPr sz="2700">
                <a:solidFill>
                  <a:schemeClr val="bg1"/>
                </a:solidFill>
              </a:defRPr>
            </a:lvl1pPr>
          </a:lstStyle>
          <a:p>
            <a:r>
              <a:rPr lang="en-US" dirty="0" smtClean="0"/>
              <a:t>Click to edit title</a:t>
            </a:r>
            <a:endParaRPr lang="en-US" dirty="0"/>
          </a:p>
        </p:txBody>
      </p:sp>
      <p:sp>
        <p:nvSpPr>
          <p:cNvPr id="17" name="Rectangle 16"/>
          <p:cNvSpPr/>
          <p:nvPr userDrawn="1"/>
        </p:nvSpPr>
        <p:spPr bwMode="auto">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Picture Placeholder 2"/>
          <p:cNvSpPr>
            <a:spLocks noGrp="1"/>
          </p:cNvSpPr>
          <p:nvPr>
            <p:ph type="pic" sz="quarter" idx="13" hasCustomPrompt="1"/>
          </p:nvPr>
        </p:nvSpPr>
        <p:spPr bwMode="gray">
          <a:xfrm>
            <a:off x="604749" y="2571730"/>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24" name="Text Placeholder 3"/>
          <p:cNvSpPr>
            <a:spLocks noGrp="1"/>
          </p:cNvSpPr>
          <p:nvPr>
            <p:ph type="body" sz="quarter" idx="16"/>
          </p:nvPr>
        </p:nvSpPr>
        <p:spPr bwMode="black">
          <a:xfrm>
            <a:off x="2157413" y="257173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Click to edit Master text styles</a:t>
            </a:r>
          </a:p>
        </p:txBody>
      </p:sp>
      <p:sp>
        <p:nvSpPr>
          <p:cNvPr id="25" name="Picture Placeholder 2"/>
          <p:cNvSpPr>
            <a:spLocks noGrp="1"/>
          </p:cNvSpPr>
          <p:nvPr>
            <p:ph type="pic" sz="quarter" idx="17" hasCustomPrompt="1"/>
          </p:nvPr>
        </p:nvSpPr>
        <p:spPr bwMode="gray">
          <a:xfrm>
            <a:off x="4649854" y="2571730"/>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26" name="Text Placeholder 3"/>
          <p:cNvSpPr>
            <a:spLocks noGrp="1"/>
          </p:cNvSpPr>
          <p:nvPr>
            <p:ph type="body" sz="quarter" idx="18"/>
          </p:nvPr>
        </p:nvSpPr>
        <p:spPr bwMode="black">
          <a:xfrm>
            <a:off x="6202517" y="257173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Click to edit Master text styles</a:t>
            </a:r>
          </a:p>
        </p:txBody>
      </p:sp>
      <p:sp>
        <p:nvSpPr>
          <p:cNvPr id="16" name="Rectangle 15"/>
          <p:cNvSpPr/>
          <p:nvPr userDrawn="1"/>
        </p:nvSpPr>
        <p:spPr bwMode="auto">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Date Placeholder 2"/>
          <p:cNvSpPr>
            <a:spLocks noGrp="1"/>
          </p:cNvSpPr>
          <p:nvPr>
            <p:ph type="dt" sz="half" idx="10"/>
          </p:nvPr>
        </p:nvSpPr>
        <p:spPr bwMode="black"/>
        <p:txBody>
          <a:bodyPr/>
          <a:lstStyle/>
          <a:p>
            <a:r>
              <a:rPr lang="en-US" dirty="0" smtClean="0"/>
              <a:t>2018 Roundtable</a:t>
            </a:r>
            <a:endParaRPr lang="en-US" dirty="0"/>
          </a:p>
        </p:txBody>
      </p:sp>
      <p:sp>
        <p:nvSpPr>
          <p:cNvPr id="20"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smtClean="0"/>
              <a:t>Owned by You, Managed by DNR | mndnr.gov</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45329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9144000" cy="1216025"/>
          </a:xfrm>
          <a:solidFill>
            <a:schemeClr val="accent1"/>
          </a:solidFill>
        </p:spPr>
        <p:txBody>
          <a:bodyPr lIns="822960" rIns="822960">
            <a:normAutofit/>
          </a:bodyPr>
          <a:lstStyle>
            <a:lvl1pPr algn="r">
              <a:defRPr sz="2700">
                <a:solidFill>
                  <a:schemeClr val="bg1"/>
                </a:solidFill>
              </a:defRPr>
            </a:lvl1pPr>
          </a:lstStyle>
          <a:p>
            <a:r>
              <a:rPr lang="en-US" dirty="0" smtClean="0"/>
              <a:t>Click to edit title</a:t>
            </a:r>
            <a:endParaRPr lang="en-US" dirty="0"/>
          </a:p>
        </p:txBody>
      </p:sp>
      <p:sp>
        <p:nvSpPr>
          <p:cNvPr id="8" name="Rectangle 7"/>
          <p:cNvSpPr/>
          <p:nvPr userDrawn="1"/>
        </p:nvSpPr>
        <p:spPr bwMode="auto">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Picture Placeholder 2"/>
          <p:cNvSpPr>
            <a:spLocks noGrp="1"/>
          </p:cNvSpPr>
          <p:nvPr>
            <p:ph type="pic" sz="quarter" idx="13" hasCustomPrompt="1"/>
          </p:nvPr>
        </p:nvSpPr>
        <p:spPr bwMode="gray">
          <a:xfrm>
            <a:off x="604749" y="2800329"/>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5" name="Text Placeholder 3"/>
          <p:cNvSpPr>
            <a:spLocks noGrp="1"/>
          </p:cNvSpPr>
          <p:nvPr>
            <p:ph type="body" sz="quarter" idx="16"/>
          </p:nvPr>
        </p:nvSpPr>
        <p:spPr bwMode="black">
          <a:xfrm>
            <a:off x="2157413" y="2800330"/>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Click to edit Master text styles</a:t>
            </a:r>
          </a:p>
        </p:txBody>
      </p:sp>
      <p:sp>
        <p:nvSpPr>
          <p:cNvPr id="16" name="Picture Placeholder 2"/>
          <p:cNvSpPr>
            <a:spLocks noGrp="1"/>
          </p:cNvSpPr>
          <p:nvPr>
            <p:ph type="pic" sz="quarter" idx="17" hasCustomPrompt="1"/>
          </p:nvPr>
        </p:nvSpPr>
        <p:spPr bwMode="gray">
          <a:xfrm>
            <a:off x="4649854" y="2800329"/>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7" name="Text Placeholder 3"/>
          <p:cNvSpPr>
            <a:spLocks noGrp="1"/>
          </p:cNvSpPr>
          <p:nvPr>
            <p:ph type="body" sz="quarter" idx="18"/>
          </p:nvPr>
        </p:nvSpPr>
        <p:spPr bwMode="black">
          <a:xfrm>
            <a:off x="6202517" y="2800330"/>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Click to edit Master text styles</a:t>
            </a:r>
          </a:p>
        </p:txBody>
      </p:sp>
      <p:sp>
        <p:nvSpPr>
          <p:cNvPr id="4" name="Date Placeholder 3"/>
          <p:cNvSpPr>
            <a:spLocks noGrp="1"/>
          </p:cNvSpPr>
          <p:nvPr>
            <p:ph type="dt" sz="half" idx="10"/>
          </p:nvPr>
        </p:nvSpPr>
        <p:spPr bwMode="black"/>
        <p:txBody>
          <a:bodyPr/>
          <a:lstStyle/>
          <a:p>
            <a:r>
              <a:rPr lang="en-US" dirty="0" smtClean="0"/>
              <a:t>2018 Roundtable</a:t>
            </a:r>
            <a:endParaRPr lang="en-US" dirty="0"/>
          </a:p>
        </p:txBody>
      </p:sp>
      <p:sp>
        <p:nvSpPr>
          <p:cNvPr id="20"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smtClean="0"/>
              <a:t>Owned by You, Managed by DNR | mndnr.gov</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28129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9144000" cy="6857998"/>
          </a:xfrm>
        </p:spPr>
        <p:txBody>
          <a:bodyPr/>
          <a:lstStyle/>
          <a:p>
            <a:r>
              <a:rPr lang="en-US" dirty="0" smtClean="0"/>
              <a:t>Click icon to add picture</a:t>
            </a:r>
            <a:endParaRPr lang="en-US" dirty="0"/>
          </a:p>
        </p:txBody>
      </p:sp>
      <p:sp>
        <p:nvSpPr>
          <p:cNvPr id="9" name="Title 1"/>
          <p:cNvSpPr>
            <a:spLocks noGrp="1"/>
          </p:cNvSpPr>
          <p:nvPr>
            <p:ph type="title" hasCustomPrompt="1"/>
          </p:nvPr>
        </p:nvSpPr>
        <p:spPr bwMode="auto">
          <a:xfrm>
            <a:off x="1" y="5638801"/>
            <a:ext cx="9144000" cy="1219200"/>
          </a:xfrm>
          <a:solidFill>
            <a:srgbClr val="003865">
              <a:alpha val="87843"/>
            </a:srgbClr>
          </a:solidFill>
        </p:spPr>
        <p:txBody>
          <a:bodyPr>
            <a:normAutofit/>
          </a:bodyPr>
          <a:lstStyle>
            <a:lvl1pPr algn="ctr">
              <a:defRPr sz="2700">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104511261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3"/>
            <a:ext cx="9144000" cy="6857999"/>
          </a:xfrm>
        </p:spPr>
        <p:txBody>
          <a:bodyPr/>
          <a:lstStyle/>
          <a:p>
            <a:r>
              <a:rPr lang="en-US" dirty="0" smtClean="0"/>
              <a:t>Click icon to add picture</a:t>
            </a:r>
            <a:endParaRPr lang="en-US" dirty="0"/>
          </a:p>
        </p:txBody>
      </p:sp>
      <p:sp>
        <p:nvSpPr>
          <p:cNvPr id="9" name="Title 1"/>
          <p:cNvSpPr>
            <a:spLocks noGrp="1"/>
          </p:cNvSpPr>
          <p:nvPr>
            <p:ph type="title" hasCustomPrompt="1"/>
          </p:nvPr>
        </p:nvSpPr>
        <p:spPr bwMode="gray">
          <a:xfrm>
            <a:off x="1" y="5638801"/>
            <a:ext cx="9144000" cy="1219200"/>
          </a:xfrm>
          <a:solidFill>
            <a:srgbClr val="0D0D0D">
              <a:alpha val="87843"/>
            </a:srgbClr>
          </a:solidFill>
        </p:spPr>
        <p:txBody>
          <a:bodyPr>
            <a:normAutofit/>
          </a:bodyPr>
          <a:lstStyle>
            <a:lvl1pPr algn="ctr">
              <a:defRPr sz="2700">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329788730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3"/>
            <a:ext cx="9144000" cy="6857999"/>
          </a:xfrm>
        </p:spPr>
        <p:txBody>
          <a:bodyPr/>
          <a:lstStyle/>
          <a:p>
            <a:r>
              <a:rPr lang="en-US" dirty="0" smtClean="0"/>
              <a:t>Click icon to add picture</a:t>
            </a:r>
            <a:endParaRPr lang="en-US" dirty="0"/>
          </a:p>
        </p:txBody>
      </p:sp>
      <p:sp>
        <p:nvSpPr>
          <p:cNvPr id="9" name="Title 1"/>
          <p:cNvSpPr>
            <a:spLocks noGrp="1"/>
          </p:cNvSpPr>
          <p:nvPr>
            <p:ph type="title" hasCustomPrompt="1"/>
          </p:nvPr>
        </p:nvSpPr>
        <p:spPr bwMode="auto">
          <a:xfrm>
            <a:off x="1" y="5638800"/>
            <a:ext cx="9144000" cy="1219200"/>
          </a:xfrm>
          <a:solidFill>
            <a:srgbClr val="78BE21">
              <a:alpha val="87843"/>
            </a:srgbClr>
          </a:solidFill>
        </p:spPr>
        <p:txBody>
          <a:bodyPr>
            <a:normAutofit/>
          </a:bodyPr>
          <a:lstStyle>
            <a:lvl1pPr algn="ctr">
              <a:defRPr sz="2700">
                <a:solidFill>
                  <a:schemeClr val="tx2"/>
                </a:solidFill>
              </a:defRPr>
            </a:lvl1pPr>
          </a:lstStyle>
          <a:p>
            <a:r>
              <a:rPr lang="en-US" dirty="0" smtClean="0"/>
              <a:t>Click to edit title</a:t>
            </a:r>
            <a:endParaRPr lang="en-US" dirty="0"/>
          </a:p>
        </p:txBody>
      </p:sp>
    </p:spTree>
    <p:extLst>
      <p:ext uri="{BB962C8B-B14F-4D97-AF65-F5344CB8AC3E}">
        <p14:creationId xmlns:p14="http://schemas.microsoft.com/office/powerpoint/2010/main" val="163423732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Title 1"/>
          <p:cNvSpPr>
            <a:spLocks noGrp="1"/>
          </p:cNvSpPr>
          <p:nvPr>
            <p:ph type="title" hasCustomPrompt="1"/>
          </p:nvPr>
        </p:nvSpPr>
        <p:spPr bwMode="black">
          <a:xfrm>
            <a:off x="628650" y="152400"/>
            <a:ext cx="7886700" cy="914400"/>
          </a:xfrm>
        </p:spPr>
        <p:txBody>
          <a:bodyPr>
            <a:normAutofit/>
          </a:bodyPr>
          <a:lstStyle>
            <a:lvl1pPr algn="r">
              <a:defRPr sz="27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bwMode="gray">
          <a:xfrm>
            <a:off x="1524000" y="2233263"/>
            <a:ext cx="6096000" cy="2966751"/>
          </a:xfrm>
        </p:spPr>
        <p:txBody>
          <a:bodyPr/>
          <a:lstStyle/>
          <a:p>
            <a:r>
              <a:rPr lang="en-US" dirty="0" smtClean="0"/>
              <a:t>Click icon to add table</a:t>
            </a:r>
            <a:endParaRPr lang="en-US" dirty="0"/>
          </a:p>
        </p:txBody>
      </p:sp>
      <p:sp>
        <p:nvSpPr>
          <p:cNvPr id="8" name="Date Placeholder 4"/>
          <p:cNvSpPr>
            <a:spLocks noGrp="1"/>
          </p:cNvSpPr>
          <p:nvPr>
            <p:ph type="dt" sz="half" idx="11"/>
          </p:nvPr>
        </p:nvSpPr>
        <p:spPr bwMode="black">
          <a:xfrm>
            <a:off x="628650" y="6356351"/>
            <a:ext cx="1018943" cy="365125"/>
          </a:xfrm>
        </p:spPr>
        <p:txBody>
          <a:bodyPr/>
          <a:lstStyle/>
          <a:p>
            <a:r>
              <a:rPr lang="en-US" dirty="0" smtClean="0"/>
              <a:t>2018 Roundtable</a:t>
            </a:r>
            <a:endParaRPr lang="en-US" dirty="0"/>
          </a:p>
        </p:txBody>
      </p:sp>
      <p:sp>
        <p:nvSpPr>
          <p:cNvPr id="7"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smtClean="0"/>
              <a:t>Owned by You, Managed by DNR | mndnr.gov</a:t>
            </a:r>
            <a:endParaRPr lang="en-US" dirty="0"/>
          </a:p>
        </p:txBody>
      </p:sp>
      <p:sp>
        <p:nvSpPr>
          <p:cNvPr id="9" name="Slide Number Placeholder 6"/>
          <p:cNvSpPr>
            <a:spLocks noGrp="1"/>
          </p:cNvSpPr>
          <p:nvPr>
            <p:ph type="sldNum" sz="quarter" idx="12"/>
          </p:nvPr>
        </p:nvSpPr>
        <p:spPr bwMode="black">
          <a:xfrm>
            <a:off x="7418349" y="6356351"/>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477837"/>
            <a:ext cx="9144000" cy="1295182"/>
          </a:xfrm>
          <a:solidFill>
            <a:schemeClr val="accent1"/>
          </a:solidFill>
        </p:spPr>
        <p:txBody>
          <a:bodyPr wrap="square" lIns="182880" tIns="91440" rIns="182880" bIns="91440" anchor="ctr">
            <a:normAutofit/>
          </a:bodyPr>
          <a:lstStyle>
            <a:lvl1pPr algn="ctr">
              <a:defRPr sz="2700">
                <a:solidFill>
                  <a:schemeClr val="bg1"/>
                </a:solidFill>
              </a:defRPr>
            </a:lvl1pPr>
          </a:lstStyle>
          <a:p>
            <a:r>
              <a:rPr lang="en-US" dirty="0" smtClean="0"/>
              <a:t>Click to enter the slideshow title</a:t>
            </a:r>
            <a:endParaRPr lang="en-US" dirty="0"/>
          </a:p>
        </p:txBody>
      </p:sp>
      <p:sp>
        <p:nvSpPr>
          <p:cNvPr id="3" name="Rectangle 2"/>
          <p:cNvSpPr/>
          <p:nvPr userDrawn="1"/>
        </p:nvSpPr>
        <p:spPr bwMode="auto">
          <a:xfrm>
            <a:off x="0" y="4773020"/>
            <a:ext cx="9144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12" name="Text Placeholder 10"/>
          <p:cNvSpPr>
            <a:spLocks noGrp="1"/>
          </p:cNvSpPr>
          <p:nvPr>
            <p:ph type="body" sz="quarter" idx="14" hasCustomPrompt="1"/>
          </p:nvPr>
        </p:nvSpPr>
        <p:spPr bwMode="black">
          <a:xfrm>
            <a:off x="2101851" y="5041204"/>
            <a:ext cx="4940300" cy="1097128"/>
          </a:xfrm>
        </p:spPr>
        <p:txBody>
          <a:bodyPr>
            <a:normAutofit/>
          </a:bodyPr>
          <a:lstStyle>
            <a:lvl1pPr marL="0" indent="0" algn="ctr">
              <a:spcBef>
                <a:spcPts val="0"/>
              </a:spcBef>
              <a:buNone/>
              <a:defRPr sz="1350" baseline="0"/>
            </a:lvl1pPr>
          </a:lstStyle>
          <a:p>
            <a:r>
              <a:rPr lang="en-US" sz="1350" dirty="0" err="1" smtClean="0"/>
              <a:t>Firstname</a:t>
            </a:r>
            <a:r>
              <a:rPr lang="en-US" sz="1350" dirty="0" smtClean="0"/>
              <a:t> </a:t>
            </a:r>
            <a:r>
              <a:rPr lang="en-US" sz="1350" dirty="0" err="1" smtClean="0"/>
              <a:t>Lastname</a:t>
            </a:r>
            <a:r>
              <a:rPr lang="en-US" sz="1350" dirty="0" smtClean="0"/>
              <a:t> | Job Title</a:t>
            </a:r>
          </a:p>
          <a:p>
            <a:r>
              <a:rPr lang="en-US" sz="1350" dirty="0" smtClean="0"/>
              <a:t>Date</a:t>
            </a:r>
            <a:endParaRPr lang="en-US" dirty="0"/>
          </a:p>
        </p:txBody>
      </p:sp>
      <p:pic>
        <p:nvPicPr>
          <p:cNvPr id="10" name="Picture 9" descr="Minnesota Department of Natural Resour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43355" y="5696873"/>
            <a:ext cx="2425747" cy="982083"/>
          </a:xfrm>
          <a:prstGeom prst="rect">
            <a:avLst/>
          </a:prstGeom>
        </p:spPr>
      </p:pic>
      <p:sp>
        <p:nvSpPr>
          <p:cNvPr id="9" name="Footer Placeholder 4"/>
          <p:cNvSpPr>
            <a:spLocks noGrp="1"/>
          </p:cNvSpPr>
          <p:nvPr>
            <p:ph type="ftr" sz="quarter" idx="3"/>
          </p:nvPr>
        </p:nvSpPr>
        <p:spPr bwMode="black">
          <a:xfrm>
            <a:off x="4690171" y="6138333"/>
            <a:ext cx="4190735" cy="365125"/>
          </a:xfrm>
          <a:prstGeom prst="rect">
            <a:avLst/>
          </a:prstGeom>
        </p:spPr>
        <p:txBody>
          <a:bodyPr anchor="b"/>
          <a:lstStyle>
            <a:lvl1pPr algn="r">
              <a:defRPr sz="900">
                <a:solidFill>
                  <a:schemeClr val="tx2"/>
                </a:solidFill>
              </a:defRPr>
            </a:lvl1pPr>
          </a:lstStyle>
          <a:p>
            <a:r>
              <a:rPr lang="en-US" dirty="0" smtClean="0"/>
              <a:t>Owned by You, Managed by DNR | mndnr.gov</a:t>
            </a:r>
            <a:endParaRPr lang="en-US" dirty="0"/>
          </a:p>
        </p:txBody>
      </p:sp>
      <p:sp>
        <p:nvSpPr>
          <p:cNvPr id="6" name="Picture Placeholder 5"/>
          <p:cNvSpPr>
            <a:spLocks noGrp="1"/>
          </p:cNvSpPr>
          <p:nvPr>
            <p:ph type="pic" sz="quarter" idx="17"/>
          </p:nvPr>
        </p:nvSpPr>
        <p:spPr bwMode="gray">
          <a:xfrm>
            <a:off x="0" y="0"/>
            <a:ext cx="9144000" cy="3380732"/>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178882439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Title 1"/>
          <p:cNvSpPr>
            <a:spLocks noGrp="1"/>
          </p:cNvSpPr>
          <p:nvPr>
            <p:ph type="title" hasCustomPrompt="1"/>
          </p:nvPr>
        </p:nvSpPr>
        <p:spPr bwMode="black">
          <a:xfrm>
            <a:off x="628650" y="152400"/>
            <a:ext cx="7886700" cy="914400"/>
          </a:xfrm>
        </p:spPr>
        <p:txBody>
          <a:bodyPr>
            <a:normAutofit/>
          </a:bodyPr>
          <a:lstStyle>
            <a:lvl1pPr algn="r">
              <a:defRPr sz="27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bwMode="gray">
          <a:xfrm>
            <a:off x="1524000" y="2233263"/>
            <a:ext cx="6096000" cy="2966751"/>
          </a:xfrm>
        </p:spPr>
        <p:txBody>
          <a:bodyPr/>
          <a:lstStyle>
            <a:lvl1pPr>
              <a:buClr>
                <a:schemeClr val="accent2"/>
              </a:buClr>
              <a:defRPr>
                <a:solidFill>
                  <a:schemeClr val="bg1"/>
                </a:solidFill>
              </a:defRPr>
            </a:lvl1pPr>
          </a:lstStyle>
          <a:p>
            <a:r>
              <a:rPr lang="en-US" dirty="0" smtClean="0"/>
              <a:t>Click icon to add table</a:t>
            </a:r>
            <a:endParaRPr lang="en-US" dirty="0"/>
          </a:p>
        </p:txBody>
      </p:sp>
      <p:sp>
        <p:nvSpPr>
          <p:cNvPr id="8" name="Date Placeholder 4"/>
          <p:cNvSpPr>
            <a:spLocks noGrp="1"/>
          </p:cNvSpPr>
          <p:nvPr>
            <p:ph type="dt" sz="half" idx="11"/>
          </p:nvPr>
        </p:nvSpPr>
        <p:spPr bwMode="white">
          <a:xfrm>
            <a:off x="628650" y="6356351"/>
            <a:ext cx="1018943" cy="365125"/>
          </a:xfrm>
        </p:spPr>
        <p:txBody>
          <a:bodyPr/>
          <a:lstStyle>
            <a:lvl1pPr>
              <a:defRPr>
                <a:solidFill>
                  <a:schemeClr val="bg1"/>
                </a:solidFill>
              </a:defRPr>
            </a:lvl1pPr>
          </a:lstStyle>
          <a:p>
            <a:r>
              <a:rPr lang="en-US" dirty="0" smtClean="0"/>
              <a:t>2018 Roundtable</a:t>
            </a:r>
            <a:endParaRPr lang="en-US" dirty="0"/>
          </a:p>
        </p:txBody>
      </p:sp>
      <p:sp>
        <p:nvSpPr>
          <p:cNvPr id="7" name="Footer Placeholder 4"/>
          <p:cNvSpPr>
            <a:spLocks noGrp="1"/>
          </p:cNvSpPr>
          <p:nvPr>
            <p:ph type="ftr" sz="quarter" idx="3"/>
          </p:nvPr>
        </p:nvSpPr>
        <p:spPr bwMode="white">
          <a:xfrm>
            <a:off x="2476633" y="6356350"/>
            <a:ext cx="4190735" cy="365125"/>
          </a:xfrm>
          <a:prstGeom prst="rect">
            <a:avLst/>
          </a:prstGeom>
        </p:spPr>
        <p:txBody>
          <a:bodyPr anchor="ctr"/>
          <a:lstStyle>
            <a:lvl1pPr algn="ctr">
              <a:defRPr sz="900">
                <a:solidFill>
                  <a:schemeClr val="bg1"/>
                </a:solidFill>
              </a:defRPr>
            </a:lvl1pPr>
          </a:lstStyle>
          <a:p>
            <a:r>
              <a:rPr lang="en-US" dirty="0" smtClean="0"/>
              <a:t>Owned by You, Managed by DNR | mndnr.gov</a:t>
            </a:r>
            <a:endParaRPr lang="en-US" dirty="0"/>
          </a:p>
        </p:txBody>
      </p:sp>
      <p:sp>
        <p:nvSpPr>
          <p:cNvPr id="9" name="Slide Number Placeholder 6"/>
          <p:cNvSpPr>
            <a:spLocks noGrp="1"/>
          </p:cNvSpPr>
          <p:nvPr>
            <p:ph type="sldNum" sz="quarter" idx="12"/>
          </p:nvPr>
        </p:nvSpPr>
        <p:spPr bwMode="white">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611923" y="287066"/>
            <a:ext cx="2641445"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bwMode="white">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3732591" y="1067565"/>
            <a:ext cx="7137161" cy="4850604"/>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bwMode="white">
          <a:xfrm>
            <a:off x="628650" y="6356351"/>
            <a:ext cx="1018943" cy="365125"/>
          </a:xfrm>
        </p:spPr>
        <p:txBody>
          <a:bodyPr/>
          <a:lstStyle>
            <a:lvl1pPr>
              <a:defRPr>
                <a:solidFill>
                  <a:schemeClr val="bg1"/>
                </a:solidFill>
              </a:defRPr>
            </a:lvl1pPr>
          </a:lstStyle>
          <a:p>
            <a:r>
              <a:rPr lang="en-US" dirty="0" smtClean="0"/>
              <a:t>2018 Roundtable</a:t>
            </a:r>
            <a:endParaRPr lang="en-US" dirty="0"/>
          </a:p>
        </p:txBody>
      </p:sp>
      <p:sp>
        <p:nvSpPr>
          <p:cNvPr id="7" name="Footer Placeholder 4"/>
          <p:cNvSpPr>
            <a:spLocks noGrp="1"/>
          </p:cNvSpPr>
          <p:nvPr>
            <p:ph type="ftr" sz="quarter" idx="3"/>
          </p:nvPr>
        </p:nvSpPr>
        <p:spPr bwMode="white">
          <a:xfrm>
            <a:off x="2476633" y="6356350"/>
            <a:ext cx="4190735" cy="365125"/>
          </a:xfrm>
          <a:prstGeom prst="rect">
            <a:avLst/>
          </a:prstGeom>
        </p:spPr>
        <p:txBody>
          <a:bodyPr anchor="ctr"/>
          <a:lstStyle>
            <a:lvl1pPr algn="ctr">
              <a:defRPr sz="900">
                <a:solidFill>
                  <a:schemeClr val="bg1"/>
                </a:solidFill>
              </a:defRPr>
            </a:lvl1pPr>
          </a:lstStyle>
          <a:p>
            <a:r>
              <a:rPr lang="en-US" dirty="0" smtClean="0"/>
              <a:t>Owned by You, Managed by DNR | mndnr.gov</a:t>
            </a:r>
            <a:endParaRPr lang="en-US" dirty="0"/>
          </a:p>
        </p:txBody>
      </p:sp>
      <p:sp>
        <p:nvSpPr>
          <p:cNvPr id="9" name="Slide Number Placeholder 6"/>
          <p:cNvSpPr>
            <a:spLocks noGrp="1"/>
          </p:cNvSpPr>
          <p:nvPr>
            <p:ph type="sldNum" sz="quarter" idx="12"/>
          </p:nvPr>
        </p:nvSpPr>
        <p:spPr bwMode="white">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628650" y="152400"/>
            <a:ext cx="7886700" cy="914400"/>
          </a:xfrm>
        </p:spPr>
        <p:txBody>
          <a:bodyPr>
            <a:normAutofit/>
          </a:bodyPr>
          <a:lstStyle>
            <a:lvl1pPr algn="r">
              <a:defRPr sz="2700">
                <a:solidFill>
                  <a:schemeClr val="accent2"/>
                </a:solidFill>
              </a:defRPr>
            </a:lvl1pPr>
          </a:lstStyle>
          <a:p>
            <a:r>
              <a:rPr lang="en-US" dirty="0" smtClean="0"/>
              <a:t>Click to edit title</a:t>
            </a:r>
            <a:endParaRPr lang="en-US" dirty="0"/>
          </a:p>
        </p:txBody>
      </p:sp>
      <p:sp>
        <p:nvSpPr>
          <p:cNvPr id="11" name="Text Placeholder 3"/>
          <p:cNvSpPr>
            <a:spLocks noGrp="1"/>
          </p:cNvSpPr>
          <p:nvPr>
            <p:ph type="body" sz="quarter" idx="13"/>
          </p:nvPr>
        </p:nvSpPr>
        <p:spPr bwMode="white">
          <a:xfrm>
            <a:off x="611921" y="1365204"/>
            <a:ext cx="7916772"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bwMode="gray">
          <a:xfrm>
            <a:off x="1030094" y="3771872"/>
            <a:ext cx="6965427" cy="4733889"/>
          </a:xfrm>
        </p:spPr>
        <p:txBody>
          <a:bodyPr/>
          <a:lstStyle>
            <a:lvl1pPr>
              <a:defRPr/>
            </a:lvl1pPr>
          </a:lstStyle>
          <a:p>
            <a:r>
              <a:rPr lang="en-US" dirty="0" smtClean="0"/>
              <a:t>Click icon to insert screenshot</a:t>
            </a:r>
            <a:endParaRPr lang="en-US" dirty="0"/>
          </a:p>
        </p:txBody>
      </p:sp>
      <p:sp>
        <p:nvSpPr>
          <p:cNvPr id="6" name="Date Placeholder 3"/>
          <p:cNvSpPr>
            <a:spLocks noGrp="1"/>
          </p:cNvSpPr>
          <p:nvPr>
            <p:ph type="dt" sz="half" idx="11"/>
          </p:nvPr>
        </p:nvSpPr>
        <p:spPr bwMode="white">
          <a:xfrm>
            <a:off x="628650" y="6356351"/>
            <a:ext cx="1018943" cy="365125"/>
          </a:xfrm>
        </p:spPr>
        <p:txBody>
          <a:bodyPr/>
          <a:lstStyle/>
          <a:p>
            <a:r>
              <a:rPr lang="en-US" dirty="0" smtClean="0"/>
              <a:t>2018 Roundtable</a:t>
            </a:r>
            <a:endParaRPr lang="en-US" dirty="0"/>
          </a:p>
        </p:txBody>
      </p:sp>
      <p:sp>
        <p:nvSpPr>
          <p:cNvPr id="7"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smtClean="0"/>
              <a:t>Owned by You, Managed by DNR | mndnr.gov</a:t>
            </a:r>
            <a:endParaRPr lang="en-US" dirty="0"/>
          </a:p>
        </p:txBody>
      </p:sp>
      <p:sp>
        <p:nvSpPr>
          <p:cNvPr id="8" name="Slide Number Placeholder 5"/>
          <p:cNvSpPr>
            <a:spLocks noGrp="1"/>
          </p:cNvSpPr>
          <p:nvPr>
            <p:ph type="sldNum" sz="quarter" idx="12"/>
          </p:nvPr>
        </p:nvSpPr>
        <p:spPr bwMode="white">
          <a:xfrm>
            <a:off x="7418349" y="6356351"/>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611923" y="287066"/>
            <a:ext cx="2641445"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bwMode="black">
          <a:xfrm>
            <a:off x="611982" y="3211514"/>
            <a:ext cx="2641387"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bwMode="gray">
          <a:xfrm>
            <a:off x="3732591" y="1067565"/>
            <a:ext cx="7137161"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bwMode="black">
          <a:xfrm>
            <a:off x="628650" y="6356351"/>
            <a:ext cx="1018943" cy="365125"/>
          </a:xfrm>
        </p:spPr>
        <p:txBody>
          <a:bodyPr/>
          <a:lstStyle/>
          <a:p>
            <a:r>
              <a:rPr lang="en-US" dirty="0" smtClean="0"/>
              <a:t>2018 Roundtable</a:t>
            </a:r>
            <a:endParaRPr lang="en-US" dirty="0"/>
          </a:p>
        </p:txBody>
      </p:sp>
      <p:sp>
        <p:nvSpPr>
          <p:cNvPr id="7"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smtClean="0"/>
              <a:t>Owned by You, Managed by DNR | mndnr.gov</a:t>
            </a:r>
            <a:endParaRPr lang="en-US" dirty="0"/>
          </a:p>
        </p:txBody>
      </p:sp>
      <p:sp>
        <p:nvSpPr>
          <p:cNvPr id="11" name="Slide Number Placeholder 6"/>
          <p:cNvSpPr>
            <a:spLocks noGrp="1"/>
          </p:cNvSpPr>
          <p:nvPr>
            <p:ph type="sldNum" sz="quarter" idx="13"/>
          </p:nvPr>
        </p:nvSpPr>
        <p:spPr bwMode="black">
          <a:xfrm>
            <a:off x="7418349" y="6356351"/>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628650" y="152400"/>
            <a:ext cx="7886700" cy="914400"/>
          </a:xfrm>
        </p:spPr>
        <p:txBody>
          <a:bodyPr>
            <a:normAutofit/>
          </a:bodyPr>
          <a:lstStyle>
            <a:lvl1pPr algn="r">
              <a:defRPr sz="27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bwMode="black">
          <a:xfrm>
            <a:off x="611921" y="1365204"/>
            <a:ext cx="7916772"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bwMode="gray">
          <a:xfrm>
            <a:off x="1030094" y="3771872"/>
            <a:ext cx="6965427"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89429056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611923" y="287066"/>
            <a:ext cx="2641445"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bwMode="white">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534639" y="434837"/>
            <a:ext cx="5121496"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bwMode="gray">
          <a:xfrm>
            <a:off x="3732591" y="691883"/>
            <a:ext cx="4725590"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bwMode="white">
          <a:xfrm>
            <a:off x="628650" y="6356351"/>
            <a:ext cx="1018943" cy="365125"/>
          </a:xfrm>
        </p:spPr>
        <p:txBody>
          <a:bodyPr/>
          <a:lstStyle>
            <a:lvl1pPr>
              <a:defRPr>
                <a:solidFill>
                  <a:schemeClr val="bg1"/>
                </a:solidFill>
              </a:defRPr>
            </a:lvl1pPr>
          </a:lstStyle>
          <a:p>
            <a:r>
              <a:rPr lang="en-US" dirty="0" smtClean="0"/>
              <a:t>2018 Roundtable</a:t>
            </a:r>
            <a:endParaRPr lang="en-US" dirty="0"/>
          </a:p>
        </p:txBody>
      </p:sp>
      <p:sp>
        <p:nvSpPr>
          <p:cNvPr id="9" name="Footer Placeholder 4"/>
          <p:cNvSpPr>
            <a:spLocks noGrp="1"/>
          </p:cNvSpPr>
          <p:nvPr>
            <p:ph type="ftr" sz="quarter" idx="3"/>
          </p:nvPr>
        </p:nvSpPr>
        <p:spPr bwMode="white">
          <a:xfrm>
            <a:off x="2476633" y="6356350"/>
            <a:ext cx="4190735" cy="365125"/>
          </a:xfrm>
          <a:prstGeom prst="rect">
            <a:avLst/>
          </a:prstGeom>
        </p:spPr>
        <p:txBody>
          <a:bodyPr anchor="ctr"/>
          <a:lstStyle>
            <a:lvl1pPr algn="ctr">
              <a:defRPr sz="900">
                <a:solidFill>
                  <a:schemeClr val="bg1"/>
                </a:solidFill>
              </a:defRPr>
            </a:lvl1pPr>
          </a:lstStyle>
          <a:p>
            <a:r>
              <a:rPr lang="en-US" dirty="0" smtClean="0"/>
              <a:t>Owned by You, Managed by DNR | mndnr.gov</a:t>
            </a:r>
            <a:endParaRPr lang="en-US" dirty="0"/>
          </a:p>
        </p:txBody>
      </p:sp>
      <p:sp>
        <p:nvSpPr>
          <p:cNvPr id="11" name="Slide Number Placeholder 6"/>
          <p:cNvSpPr>
            <a:spLocks noGrp="1"/>
          </p:cNvSpPr>
          <p:nvPr>
            <p:ph type="sldNum" sz="quarter" idx="12"/>
          </p:nvPr>
        </p:nvSpPr>
        <p:spPr bwMode="white">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611923" y="287066"/>
            <a:ext cx="2641445"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bwMode="white">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3732591" y="1067565"/>
            <a:ext cx="7137161"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bwMode="white">
          <a:xfrm>
            <a:off x="628650" y="6356351"/>
            <a:ext cx="1018943" cy="365125"/>
          </a:xfrm>
        </p:spPr>
        <p:txBody>
          <a:bodyPr/>
          <a:lstStyle>
            <a:lvl1pPr>
              <a:defRPr>
                <a:solidFill>
                  <a:schemeClr val="bg1"/>
                </a:solidFill>
              </a:defRPr>
            </a:lvl1pPr>
          </a:lstStyle>
          <a:p>
            <a:r>
              <a:rPr lang="en-US" dirty="0" smtClean="0"/>
              <a:t>2018 Roundtable</a:t>
            </a:r>
            <a:endParaRPr lang="en-US" dirty="0"/>
          </a:p>
        </p:txBody>
      </p:sp>
      <p:sp>
        <p:nvSpPr>
          <p:cNvPr id="9" name="Footer Placeholder 4"/>
          <p:cNvSpPr>
            <a:spLocks noGrp="1"/>
          </p:cNvSpPr>
          <p:nvPr>
            <p:ph type="ftr" sz="quarter" idx="3"/>
          </p:nvPr>
        </p:nvSpPr>
        <p:spPr bwMode="white">
          <a:xfrm>
            <a:off x="2476633" y="6356350"/>
            <a:ext cx="4190735" cy="365125"/>
          </a:xfrm>
          <a:prstGeom prst="rect">
            <a:avLst/>
          </a:prstGeom>
        </p:spPr>
        <p:txBody>
          <a:bodyPr anchor="ctr"/>
          <a:lstStyle>
            <a:lvl1pPr algn="ctr">
              <a:defRPr sz="900">
                <a:solidFill>
                  <a:schemeClr val="bg1"/>
                </a:solidFill>
              </a:defRPr>
            </a:lvl1pPr>
          </a:lstStyle>
          <a:p>
            <a:r>
              <a:rPr lang="en-US" dirty="0" smtClean="0"/>
              <a:t>Owned by You, Managed by DNR | mndnr.gov</a:t>
            </a:r>
            <a:endParaRPr lang="en-US" dirty="0"/>
          </a:p>
        </p:txBody>
      </p:sp>
      <p:sp>
        <p:nvSpPr>
          <p:cNvPr id="11" name="Slide Number Placeholder 6"/>
          <p:cNvSpPr>
            <a:spLocks noGrp="1"/>
          </p:cNvSpPr>
          <p:nvPr>
            <p:ph type="sldNum" sz="quarter" idx="12"/>
          </p:nvPr>
        </p:nvSpPr>
        <p:spPr bwMode="white">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628650" y="152400"/>
            <a:ext cx="7886700" cy="914400"/>
          </a:xfrm>
        </p:spPr>
        <p:txBody>
          <a:bodyPr>
            <a:normAutofit/>
          </a:bodyPr>
          <a:lstStyle>
            <a:lvl1pPr algn="r">
              <a:defRPr sz="27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bwMode="white">
          <a:xfrm>
            <a:off x="611921" y="1365204"/>
            <a:ext cx="7916772"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1030094" y="3771872"/>
            <a:ext cx="6965427"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403402845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bwMode="white">
          <a:xfrm>
            <a:off x="650165" y="601818"/>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itle 1"/>
          <p:cNvSpPr>
            <a:spLocks noGrp="1"/>
          </p:cNvSpPr>
          <p:nvPr>
            <p:ph type="title" hasCustomPrompt="1"/>
          </p:nvPr>
        </p:nvSpPr>
        <p:spPr bwMode="black">
          <a:xfrm>
            <a:off x="1040802" y="1438508"/>
            <a:ext cx="7116184" cy="2219093"/>
          </a:xfrm>
        </p:spPr>
        <p:txBody>
          <a:bodyPr>
            <a:noAutofit/>
          </a:bodyPr>
          <a:lstStyle>
            <a:lvl1pPr algn="ctr">
              <a:tabLst>
                <a:tab pos="2827735" algn="l"/>
              </a:tabLst>
              <a:defRPr sz="375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bwMode="black">
          <a:xfrm>
            <a:off x="1040802" y="4126417"/>
            <a:ext cx="7116184" cy="1015739"/>
          </a:xfrm>
        </p:spPr>
        <p:txBody>
          <a:bodyPr anchor="ctr">
            <a:normAutofit/>
          </a:bodyPr>
          <a:lstStyle>
            <a:lvl1pPr marL="0" indent="0" algn="ctr">
              <a:buNone/>
              <a:defRPr sz="18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bwMode="white">
          <a:xfrm>
            <a:off x="628650" y="6356351"/>
            <a:ext cx="1018943" cy="365125"/>
          </a:xfrm>
        </p:spPr>
        <p:txBody>
          <a:bodyPr/>
          <a:lstStyle>
            <a:lvl1pPr>
              <a:defRPr>
                <a:solidFill>
                  <a:schemeClr val="bg1"/>
                </a:solidFill>
              </a:defRPr>
            </a:lvl1pPr>
          </a:lstStyle>
          <a:p>
            <a:r>
              <a:rPr lang="en-US" dirty="0" smtClean="0"/>
              <a:t>2018 Roundtable</a:t>
            </a:r>
            <a:endParaRPr lang="en-US" dirty="0"/>
          </a:p>
        </p:txBody>
      </p:sp>
      <p:sp>
        <p:nvSpPr>
          <p:cNvPr id="9" name="Footer Placeholder 4"/>
          <p:cNvSpPr>
            <a:spLocks noGrp="1"/>
          </p:cNvSpPr>
          <p:nvPr>
            <p:ph type="ftr" sz="quarter" idx="3"/>
          </p:nvPr>
        </p:nvSpPr>
        <p:spPr bwMode="white">
          <a:xfrm>
            <a:off x="2476633" y="6356350"/>
            <a:ext cx="4190735" cy="365125"/>
          </a:xfrm>
          <a:prstGeom prst="rect">
            <a:avLst/>
          </a:prstGeom>
        </p:spPr>
        <p:txBody>
          <a:bodyPr anchor="ctr"/>
          <a:lstStyle>
            <a:lvl1pPr algn="ctr">
              <a:defRPr sz="900">
                <a:solidFill>
                  <a:schemeClr val="bg1"/>
                </a:solidFill>
              </a:defRPr>
            </a:lvl1pPr>
          </a:lstStyle>
          <a:p>
            <a:r>
              <a:rPr lang="en-US" dirty="0" smtClean="0"/>
              <a:t>Owned by You, Managed by DNR | mndnr.gov</a:t>
            </a:r>
            <a:endParaRPr lang="en-US" dirty="0"/>
          </a:p>
        </p:txBody>
      </p:sp>
      <p:sp>
        <p:nvSpPr>
          <p:cNvPr id="11" name="Slide Number Placeholder 6"/>
          <p:cNvSpPr>
            <a:spLocks noGrp="1"/>
          </p:cNvSpPr>
          <p:nvPr>
            <p:ph type="sldNum" sz="quarter" idx="12"/>
          </p:nvPr>
        </p:nvSpPr>
        <p:spPr bwMode="white">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bwMode="white">
          <a:xfrm>
            <a:off x="650165" y="601818"/>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itle 1"/>
          <p:cNvSpPr>
            <a:spLocks noGrp="1"/>
          </p:cNvSpPr>
          <p:nvPr>
            <p:ph type="title" hasCustomPrompt="1"/>
          </p:nvPr>
        </p:nvSpPr>
        <p:spPr bwMode="black">
          <a:xfrm>
            <a:off x="1040802" y="1438508"/>
            <a:ext cx="7116184" cy="2219093"/>
          </a:xfrm>
        </p:spPr>
        <p:txBody>
          <a:bodyPr>
            <a:noAutofit/>
          </a:bodyPr>
          <a:lstStyle>
            <a:lvl1pPr algn="ctr">
              <a:tabLst>
                <a:tab pos="2827735" algn="l"/>
              </a:tabLst>
              <a:defRPr sz="375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bwMode="black">
          <a:xfrm>
            <a:off x="1040802" y="4126417"/>
            <a:ext cx="7116184" cy="1015739"/>
          </a:xfrm>
        </p:spPr>
        <p:txBody>
          <a:bodyPr anchor="ctr">
            <a:normAutofit/>
          </a:bodyPr>
          <a:lstStyle>
            <a:lvl1pPr marL="0" indent="0" algn="ctr">
              <a:buNone/>
              <a:defRPr sz="18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bwMode="white">
          <a:xfrm>
            <a:off x="628650" y="6356351"/>
            <a:ext cx="1018943" cy="365125"/>
          </a:xfrm>
        </p:spPr>
        <p:txBody>
          <a:bodyPr/>
          <a:lstStyle>
            <a:lvl1pPr>
              <a:defRPr>
                <a:solidFill>
                  <a:schemeClr val="bg1"/>
                </a:solidFill>
              </a:defRPr>
            </a:lvl1pPr>
          </a:lstStyle>
          <a:p>
            <a:r>
              <a:rPr lang="en-US" dirty="0" smtClean="0"/>
              <a:t>2018 Roundtable</a:t>
            </a:r>
            <a:endParaRPr lang="en-US" dirty="0"/>
          </a:p>
        </p:txBody>
      </p:sp>
      <p:sp>
        <p:nvSpPr>
          <p:cNvPr id="18" name="Footer Placeholder 4"/>
          <p:cNvSpPr>
            <a:spLocks noGrp="1"/>
          </p:cNvSpPr>
          <p:nvPr>
            <p:ph type="ftr" sz="quarter" idx="3"/>
          </p:nvPr>
        </p:nvSpPr>
        <p:spPr bwMode="white">
          <a:xfrm>
            <a:off x="2476633" y="6356350"/>
            <a:ext cx="4190735" cy="365125"/>
          </a:xfrm>
          <a:prstGeom prst="rect">
            <a:avLst/>
          </a:prstGeom>
        </p:spPr>
        <p:txBody>
          <a:bodyPr anchor="ctr"/>
          <a:lstStyle>
            <a:lvl1pPr algn="ctr">
              <a:defRPr sz="900">
                <a:solidFill>
                  <a:schemeClr val="bg1"/>
                </a:solidFill>
              </a:defRPr>
            </a:lvl1pPr>
          </a:lstStyle>
          <a:p>
            <a:r>
              <a:rPr lang="en-US" dirty="0" smtClean="0"/>
              <a:t>Owned by You, Managed by DNR | mndnr.gov</a:t>
            </a:r>
            <a:endParaRPr lang="en-US" dirty="0"/>
          </a:p>
        </p:txBody>
      </p:sp>
      <p:sp>
        <p:nvSpPr>
          <p:cNvPr id="19" name="Slide Number Placeholder 6"/>
          <p:cNvSpPr>
            <a:spLocks noGrp="1"/>
          </p:cNvSpPr>
          <p:nvPr>
            <p:ph type="sldNum" sz="quarter" idx="12"/>
          </p:nvPr>
        </p:nvSpPr>
        <p:spPr bwMode="white">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9144000" cy="1216025"/>
          </a:xfrm>
          <a:solidFill>
            <a:schemeClr val="accent1"/>
          </a:solidFill>
        </p:spPr>
        <p:txBody>
          <a:bodyPr lIns="822960" rIns="822960">
            <a:normAutofit/>
          </a:bodyPr>
          <a:lstStyle>
            <a:lvl1pPr algn="r">
              <a:defRPr sz="27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bwMode="gray">
          <a:xfrm>
            <a:off x="628650" y="1335089"/>
            <a:ext cx="7886700" cy="4841875"/>
          </a:xfrm>
        </p:spPr>
        <p:txBody>
          <a:bodyPr/>
          <a:lstStyle/>
          <a:p>
            <a:r>
              <a:rPr lang="en-US" dirty="0" smtClean="0"/>
              <a:t>Click icon to add table</a:t>
            </a:r>
            <a:endParaRPr lang="en-US" dirty="0"/>
          </a:p>
        </p:txBody>
      </p:sp>
      <p:sp>
        <p:nvSpPr>
          <p:cNvPr id="4" name="Date Placeholder 3"/>
          <p:cNvSpPr>
            <a:spLocks noGrp="1"/>
          </p:cNvSpPr>
          <p:nvPr>
            <p:ph type="dt" sz="half" idx="10"/>
          </p:nvPr>
        </p:nvSpPr>
        <p:spPr bwMode="black"/>
        <p:txBody>
          <a:bodyPr/>
          <a:lstStyle/>
          <a:p>
            <a:r>
              <a:rPr lang="en-US" dirty="0" smtClean="0"/>
              <a:t>2018 Roundtable</a:t>
            </a:r>
            <a:endParaRPr lang="en-US" dirty="0"/>
          </a:p>
        </p:txBody>
      </p:sp>
      <p:sp>
        <p:nvSpPr>
          <p:cNvPr id="11"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smtClean="0"/>
              <a:t>Owned by You, Managed by DNR | mndnr.gov</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6799644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bwMode="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9144000" cy="6858000"/>
          </a:xfrm>
        </p:spPr>
        <p:txBody>
          <a:bodyPr/>
          <a:lstStyle/>
          <a:p>
            <a:r>
              <a:rPr lang="en-US" dirty="0" smtClean="0"/>
              <a:t>Click icon to add picture</a:t>
            </a:r>
            <a:endParaRPr lang="en-US" dirty="0"/>
          </a:p>
        </p:txBody>
      </p:sp>
      <p:sp>
        <p:nvSpPr>
          <p:cNvPr id="2" name="Title 1"/>
          <p:cNvSpPr>
            <a:spLocks noGrp="1"/>
          </p:cNvSpPr>
          <p:nvPr>
            <p:ph type="title" hasCustomPrompt="1"/>
          </p:nvPr>
        </p:nvSpPr>
        <p:spPr bwMode="auto">
          <a:xfrm>
            <a:off x="4609968" y="685800"/>
            <a:ext cx="4114800" cy="5486400"/>
          </a:xfrm>
          <a:prstGeom prst="ellipse">
            <a:avLst/>
          </a:prstGeom>
          <a:solidFill>
            <a:srgbClr val="003865">
              <a:alpha val="87843"/>
            </a:srgbClr>
          </a:solidFill>
        </p:spPr>
        <p:txBody>
          <a:bodyPr>
            <a:noAutofit/>
          </a:bodyPr>
          <a:lstStyle>
            <a:lvl1pPr algn="ctr">
              <a:tabLst>
                <a:tab pos="1756172" algn="l"/>
                <a:tab pos="2827735" algn="l"/>
              </a:tabLst>
              <a:defRPr sz="4125" baseline="0">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409225839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9144000" cy="6858000"/>
          </a:xfrm>
        </p:spPr>
        <p:txBody>
          <a:bodyPr/>
          <a:lstStyle/>
          <a:p>
            <a:r>
              <a:rPr lang="en-US" dirty="0" smtClean="0"/>
              <a:t>Click icon to add picture</a:t>
            </a:r>
            <a:endParaRPr lang="en-US" dirty="0"/>
          </a:p>
        </p:txBody>
      </p:sp>
      <p:sp>
        <p:nvSpPr>
          <p:cNvPr id="2" name="Title 1"/>
          <p:cNvSpPr>
            <a:spLocks noGrp="1"/>
          </p:cNvSpPr>
          <p:nvPr>
            <p:ph type="title" hasCustomPrompt="1"/>
          </p:nvPr>
        </p:nvSpPr>
        <p:spPr bwMode="auto">
          <a:xfrm>
            <a:off x="4290298" y="912530"/>
            <a:ext cx="3496041" cy="4661388"/>
          </a:xfrm>
          <a:prstGeom prst="ellipse">
            <a:avLst/>
          </a:prstGeom>
          <a:solidFill>
            <a:srgbClr val="003865">
              <a:alpha val="87843"/>
            </a:srgbClr>
          </a:solidFill>
        </p:spPr>
        <p:txBody>
          <a:bodyPr>
            <a:noAutofit/>
          </a:bodyPr>
          <a:lstStyle>
            <a:lvl1pPr algn="ctr">
              <a:tabLst>
                <a:tab pos="2827735" algn="l"/>
              </a:tabLst>
              <a:defRPr sz="3375"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bwMode="auto">
          <a:xfrm>
            <a:off x="7158612" y="524007"/>
            <a:ext cx="1616475" cy="2155300"/>
          </a:xfrm>
          <a:prstGeom prst="ellipse">
            <a:avLst/>
          </a:prstGeom>
          <a:solidFill>
            <a:srgbClr val="78BE21">
              <a:alpha val="87843"/>
            </a:srgbClr>
          </a:solidFill>
        </p:spPr>
        <p:txBody>
          <a:bodyPr anchor="ctr">
            <a:normAutofit/>
          </a:bodyPr>
          <a:lstStyle>
            <a:lvl1pPr marL="0" indent="0" algn="ctr">
              <a:buNone/>
              <a:defRPr sz="1875"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bwMode="auto">
          <a:xfrm>
            <a:off x="6938251" y="3581845"/>
            <a:ext cx="1978484" cy="2637978"/>
          </a:xfrm>
          <a:prstGeom prst="ellipse">
            <a:avLst/>
          </a:prstGeom>
          <a:solidFill>
            <a:srgbClr val="000000">
              <a:alpha val="87843"/>
            </a:srgbClr>
          </a:solidFill>
        </p:spPr>
        <p:txBody>
          <a:bodyPr anchor="ctr">
            <a:normAutofit/>
          </a:bodyPr>
          <a:lstStyle>
            <a:lvl1pPr marL="0" indent="0" algn="ctr">
              <a:buNone/>
              <a:defRPr sz="1875" baseline="0">
                <a:solidFill>
                  <a:schemeClr val="bg1"/>
                </a:solidFill>
                <a:latin typeface="+mn-lt"/>
              </a:defRPr>
            </a:lvl1pPr>
          </a:lstStyle>
          <a:p>
            <a:pPr lvl="0"/>
            <a:r>
              <a:rPr lang="en-US" dirty="0" smtClean="0"/>
              <a:t>Third Point</a:t>
            </a:r>
            <a:endParaRPr lang="en-US" dirty="0"/>
          </a:p>
        </p:txBody>
      </p:sp>
    </p:spTree>
    <p:extLst>
      <p:ext uri="{BB962C8B-B14F-4D97-AF65-F5344CB8AC3E}">
        <p14:creationId xmlns:p14="http://schemas.microsoft.com/office/powerpoint/2010/main" val="291100421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9144000" cy="6858000"/>
          </a:xfrm>
        </p:spPr>
        <p:txBody>
          <a:bodyPr/>
          <a:lstStyle/>
          <a:p>
            <a:r>
              <a:rPr lang="en-US" dirty="0" smtClean="0"/>
              <a:t>Click icon to add picture</a:t>
            </a:r>
            <a:endParaRPr lang="en-US" dirty="0"/>
          </a:p>
        </p:txBody>
      </p:sp>
      <p:sp>
        <p:nvSpPr>
          <p:cNvPr id="2" name="Title 1"/>
          <p:cNvSpPr>
            <a:spLocks noGrp="1"/>
          </p:cNvSpPr>
          <p:nvPr>
            <p:ph type="title" hasCustomPrompt="1"/>
          </p:nvPr>
        </p:nvSpPr>
        <p:spPr bwMode="auto">
          <a:xfrm>
            <a:off x="1724607" y="1609867"/>
            <a:ext cx="5694788" cy="3638266"/>
          </a:xfrm>
          <a:solidFill>
            <a:srgbClr val="003865">
              <a:alpha val="87843"/>
            </a:srgbClr>
          </a:solidFill>
        </p:spPr>
        <p:txBody>
          <a:bodyPr>
            <a:noAutofit/>
          </a:bodyPr>
          <a:lstStyle>
            <a:lvl1pPr algn="ctr">
              <a:spcAft>
                <a:spcPts val="750"/>
              </a:spcAft>
              <a:tabLst>
                <a:tab pos="2827735" algn="l"/>
              </a:tabLst>
              <a:defRPr sz="5250" baseline="0">
                <a:solidFill>
                  <a:schemeClr val="bg1"/>
                </a:solidFill>
              </a:defRPr>
            </a:lvl1pPr>
          </a:lstStyle>
          <a:p>
            <a:r>
              <a:rPr lang="en-US" dirty="0" smtClean="0"/>
              <a:t>Quote or </a:t>
            </a:r>
            <a:br>
              <a:rPr lang="en-US" dirty="0" smtClean="0"/>
            </a:br>
            <a:r>
              <a:rPr lang="en-US" dirty="0" smtClean="0"/>
              <a:t>Statement</a:t>
            </a:r>
            <a:endParaRPr lang="en-US" dirty="0"/>
          </a:p>
        </p:txBody>
      </p:sp>
    </p:spTree>
    <p:extLst>
      <p:ext uri="{BB962C8B-B14F-4D97-AF65-F5344CB8AC3E}">
        <p14:creationId xmlns:p14="http://schemas.microsoft.com/office/powerpoint/2010/main" val="20677176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628650" y="1389686"/>
            <a:ext cx="7886700" cy="1340989"/>
          </a:xfrm>
        </p:spPr>
        <p:txBody>
          <a:bodyPr>
            <a:noAutofit/>
          </a:bodyPr>
          <a:lstStyle>
            <a:lvl1pPr algn="ctr">
              <a:tabLst>
                <a:tab pos="2827735" algn="l"/>
              </a:tabLst>
              <a:defRPr sz="525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bwMode="white">
          <a:xfrm>
            <a:off x="628650" y="2925700"/>
            <a:ext cx="78867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bwMode="white"/>
        <p:txBody>
          <a:bodyPr/>
          <a:lstStyle>
            <a:lvl1pPr>
              <a:defRPr>
                <a:solidFill>
                  <a:schemeClr val="bg1"/>
                </a:solidFill>
              </a:defRPr>
            </a:lvl1pPr>
          </a:lstStyle>
          <a:p>
            <a:r>
              <a:rPr lang="en-US" dirty="0" smtClean="0"/>
              <a:t>2018 Roundtable</a:t>
            </a:r>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smtClean="0"/>
              <a:t>Owned by You, Managed by DNR | mndnr.gov</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389686"/>
            <a:ext cx="9144000" cy="1340989"/>
          </a:xfrm>
          <a:solidFill>
            <a:schemeClr val="tx1"/>
          </a:solidFill>
        </p:spPr>
        <p:txBody>
          <a:bodyPr>
            <a:noAutofit/>
          </a:bodyPr>
          <a:lstStyle>
            <a:lvl1pPr algn="ctr">
              <a:tabLst>
                <a:tab pos="2827735" algn="l"/>
              </a:tabLst>
              <a:defRPr sz="525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bwMode="black">
          <a:xfrm>
            <a:off x="628650" y="2925700"/>
            <a:ext cx="78867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bwMode="black"/>
        <p:txBody>
          <a:bodyPr/>
          <a:lstStyle/>
          <a:p>
            <a:r>
              <a:rPr lang="en-US" dirty="0" smtClean="0"/>
              <a:t>2018 Roundtable</a:t>
            </a:r>
            <a:endParaRPr lang="en-US" dirty="0"/>
          </a:p>
        </p:txBody>
      </p:sp>
      <p:sp>
        <p:nvSpPr>
          <p:cNvPr id="5" name="Footer Placeholder 4"/>
          <p:cNvSpPr>
            <a:spLocks noGrp="1"/>
          </p:cNvSpPr>
          <p:nvPr>
            <p:ph type="ftr" sz="quarter" idx="12"/>
          </p:nvPr>
        </p:nvSpPr>
        <p:spPr bwMode="black"/>
        <p:txBody>
          <a:bodyPr/>
          <a:lstStyle>
            <a:lvl1pPr>
              <a:defRPr>
                <a:solidFill>
                  <a:schemeClr val="tx2"/>
                </a:solidFill>
              </a:defRPr>
            </a:lvl1pPr>
          </a:lstStyle>
          <a:p>
            <a:r>
              <a:rPr lang="en-US" dirty="0" smtClean="0"/>
              <a:t>Owned by You, Managed by DNR | mndnr.gov</a:t>
            </a:r>
            <a:endParaRPr lang="en-US" dirty="0"/>
          </a:p>
        </p:txBody>
      </p:sp>
      <p:sp>
        <p:nvSpPr>
          <p:cNvPr id="4" name="Slide Number Placeholder 3"/>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bwMode="gray">
          <a:xfrm>
            <a:off x="0" y="0"/>
            <a:ext cx="9144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bwMode="white">
          <a:xfrm>
            <a:off x="628650" y="1389686"/>
            <a:ext cx="7886700" cy="1340989"/>
          </a:xfrm>
        </p:spPr>
        <p:txBody>
          <a:bodyPr>
            <a:noAutofit/>
          </a:bodyPr>
          <a:lstStyle>
            <a:lvl1pPr algn="ctr">
              <a:tabLst>
                <a:tab pos="2827735" algn="l"/>
              </a:tabLst>
              <a:defRPr sz="525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bwMode="white">
          <a:xfrm>
            <a:off x="628650" y="2925700"/>
            <a:ext cx="78867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bwMode="white"/>
        <p:txBody>
          <a:bodyPr/>
          <a:lstStyle>
            <a:lvl1pPr>
              <a:defRPr>
                <a:solidFill>
                  <a:schemeClr val="bg1"/>
                </a:solidFill>
              </a:defRPr>
            </a:lvl1pPr>
          </a:lstStyle>
          <a:p>
            <a:r>
              <a:rPr lang="en-US" dirty="0" smtClean="0"/>
              <a:t>2018 Roundtable</a:t>
            </a:r>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smtClean="0"/>
              <a:t>Owned by You, Managed by DNR | mndnr.gov</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bwMode="blackGray">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bwMode="gray">
          <a:xfrm>
            <a:off x="0" y="0"/>
            <a:ext cx="9144000" cy="6858000"/>
          </a:xfrm>
        </p:spPr>
        <p:txBody>
          <a:bodyPr/>
          <a:lstStyle/>
          <a:p>
            <a:r>
              <a:rPr lang="en-US" dirty="0" smtClean="0"/>
              <a:t>Click icon to add picture</a:t>
            </a:r>
            <a:endParaRPr lang="en-US" dirty="0"/>
          </a:p>
        </p:txBody>
      </p:sp>
      <p:sp>
        <p:nvSpPr>
          <p:cNvPr id="2" name="Title 1"/>
          <p:cNvSpPr>
            <a:spLocks noGrp="1"/>
          </p:cNvSpPr>
          <p:nvPr>
            <p:ph type="title" hasCustomPrompt="1"/>
          </p:nvPr>
        </p:nvSpPr>
        <p:spPr bwMode="auto">
          <a:xfrm>
            <a:off x="4068104" y="624469"/>
            <a:ext cx="3898746" cy="507244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bwMode="white">
          <a:xfrm>
            <a:off x="754099" y="0"/>
            <a:ext cx="2989660" cy="5086350"/>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2</a:t>
            </a:r>
            <a:endParaRPr lang="en-US" dirty="0"/>
          </a:p>
        </p:txBody>
      </p:sp>
    </p:spTree>
    <p:extLst>
      <p:ext uri="{BB962C8B-B14F-4D97-AF65-F5344CB8AC3E}">
        <p14:creationId xmlns:p14="http://schemas.microsoft.com/office/powerpoint/2010/main" val="147644732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4068104" y="624469"/>
            <a:ext cx="3898746" cy="507244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bwMode="white">
          <a:xfrm>
            <a:off x="754099" y="0"/>
            <a:ext cx="2989660" cy="5086350"/>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2</a:t>
            </a:r>
            <a:endParaRPr lang="en-US" dirty="0"/>
          </a:p>
        </p:txBody>
      </p:sp>
      <p:sp>
        <p:nvSpPr>
          <p:cNvPr id="3" name="Date Placeholder 2"/>
          <p:cNvSpPr>
            <a:spLocks noGrp="1"/>
          </p:cNvSpPr>
          <p:nvPr>
            <p:ph type="dt" sz="half" idx="10"/>
          </p:nvPr>
        </p:nvSpPr>
        <p:spPr bwMode="white"/>
        <p:txBody>
          <a:bodyPr/>
          <a:lstStyle>
            <a:lvl1pPr>
              <a:defRPr>
                <a:solidFill>
                  <a:schemeClr val="bg1"/>
                </a:solidFill>
              </a:defRPr>
            </a:lvl1pPr>
          </a:lstStyle>
          <a:p>
            <a:r>
              <a:rPr lang="en-US" dirty="0" smtClean="0"/>
              <a:t>2018 Roundtable</a:t>
            </a:r>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smtClean="0"/>
              <a:t>Owned by You, Managed by DNR | mndnr.gov</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628650" y="2212734"/>
            <a:ext cx="7886700" cy="1472163"/>
          </a:xfrm>
        </p:spPr>
        <p:txBody>
          <a:bodyPr>
            <a:noAutofit/>
          </a:bodyPr>
          <a:lstStyle>
            <a:lvl1pPr algn="ctr">
              <a:tabLst>
                <a:tab pos="2827735" algn="l"/>
              </a:tabLst>
              <a:defRPr sz="525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bwMode="white">
          <a:xfrm>
            <a:off x="628650" y="3684897"/>
            <a:ext cx="78867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bwMode="white"/>
        <p:txBody>
          <a:bodyPr/>
          <a:lstStyle>
            <a:lvl1pPr>
              <a:defRPr>
                <a:solidFill>
                  <a:schemeClr val="bg1"/>
                </a:solidFill>
              </a:defRPr>
            </a:lvl1pPr>
          </a:lstStyle>
          <a:p>
            <a:r>
              <a:rPr lang="en-US" dirty="0" smtClean="0"/>
              <a:t>2018 Roundtable</a:t>
            </a:r>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smtClean="0"/>
              <a:t>Owned by You, Managed by DNR | mndnr.gov</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descr="Minnesota Department of Natural Resour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6299502" y="340287"/>
            <a:ext cx="2425747" cy="982083"/>
          </a:xfrm>
          <a:prstGeom prst="rect">
            <a:avLst/>
          </a:prstGeom>
        </p:spPr>
      </p:pic>
    </p:spTree>
    <p:extLst>
      <p:ext uri="{BB962C8B-B14F-4D97-AF65-F5344CB8AC3E}">
        <p14:creationId xmlns:p14="http://schemas.microsoft.com/office/powerpoint/2010/main" val="55596384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bwMode="auto">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651380"/>
            <a:ext cx="9144000" cy="1733266"/>
          </a:xfrm>
          <a:solidFill>
            <a:schemeClr val="tx1"/>
          </a:solidFill>
        </p:spPr>
        <p:txBody>
          <a:bodyPr>
            <a:noAutofit/>
          </a:bodyPr>
          <a:lstStyle>
            <a:lvl1pPr algn="ctr">
              <a:tabLst>
                <a:tab pos="2827735" algn="l"/>
              </a:tabLst>
              <a:defRPr sz="525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bwMode="black">
          <a:xfrm>
            <a:off x="628650" y="3521123"/>
            <a:ext cx="78867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bwMode="black"/>
        <p:txBody>
          <a:bodyPr/>
          <a:lstStyle>
            <a:lvl1pPr>
              <a:defRPr>
                <a:solidFill>
                  <a:schemeClr val="tx2"/>
                </a:solidFill>
              </a:defRPr>
            </a:lvl1pPr>
          </a:lstStyle>
          <a:p>
            <a:r>
              <a:rPr lang="en-US" dirty="0" smtClean="0"/>
              <a:t>2018 Roundtable</a:t>
            </a:r>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smtClean="0">
                <a:solidFill>
                  <a:schemeClr val="tx2"/>
                </a:solidFill>
              </a:rPr>
              <a:t>Owned by You, Managed by DNR | mndnr.gov</a:t>
            </a:r>
            <a:endParaRPr lang="en-US" dirty="0">
              <a:solidFill>
                <a:schemeClr val="tx2"/>
              </a:solidFill>
            </a:endParaRPr>
          </a:p>
        </p:txBody>
      </p:sp>
      <p:sp>
        <p:nvSpPr>
          <p:cNvPr id="4" name="Slide Number Placeholder 3"/>
          <p:cNvSpPr>
            <a:spLocks noGrp="1"/>
          </p:cNvSpPr>
          <p:nvPr>
            <p:ph type="sldNum" sz="quarter" idx="11"/>
          </p:nvPr>
        </p:nvSpPr>
        <p:spPr bwMode="black"/>
        <p:txBody>
          <a:bodyPr/>
          <a:lstStyle>
            <a:lvl1pPr>
              <a:defRPr>
                <a:solidFill>
                  <a:schemeClr val="tx1"/>
                </a:solidFill>
              </a:defRPr>
            </a:lvl1pPr>
          </a:lstStyle>
          <a:p>
            <a:fld id="{48F63A3B-78C7-47BE-AE5E-E10140E04643}" type="slidenum">
              <a:rPr lang="en-US" smtClean="0"/>
              <a:pPr/>
              <a:t>‹#›</a:t>
            </a:fld>
            <a:endParaRPr lang="en-US" dirty="0"/>
          </a:p>
        </p:txBody>
      </p:sp>
      <p:sp>
        <p:nvSpPr>
          <p:cNvPr id="6" name="Rectangle 5"/>
          <p:cNvSpPr/>
          <p:nvPr userDrawn="1"/>
        </p:nvSpPr>
        <p:spPr bwMode="white">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6299502" y="340287"/>
            <a:ext cx="2425747" cy="982083"/>
          </a:xfrm>
          <a:prstGeom prst="rect">
            <a:avLst/>
          </a:prstGeom>
        </p:spPr>
      </p:pic>
    </p:spTree>
    <p:extLst>
      <p:ext uri="{BB962C8B-B14F-4D97-AF65-F5344CB8AC3E}">
        <p14:creationId xmlns:p14="http://schemas.microsoft.com/office/powerpoint/2010/main" val="2290897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5"/>
            <a:ext cx="9144000" cy="1199223"/>
          </a:xfrm>
          <a:solidFill>
            <a:schemeClr val="accent1"/>
          </a:solidFill>
        </p:spPr>
        <p:txBody>
          <a:bodyPr anchor="ctr">
            <a:normAutofit/>
          </a:bodyPr>
          <a:lstStyle>
            <a:lvl1pPr algn="ctr">
              <a:defRPr sz="2700">
                <a:solidFill>
                  <a:schemeClr val="bg1"/>
                </a:solidFill>
              </a:defRPr>
            </a:lvl1pPr>
          </a:lstStyle>
          <a:p>
            <a:r>
              <a:rPr lang="en-US" dirty="0" smtClean="0"/>
              <a:t>Click to edit section title</a:t>
            </a:r>
            <a:endParaRPr lang="en-US" dirty="0"/>
          </a:p>
        </p:txBody>
      </p:sp>
      <p:sp>
        <p:nvSpPr>
          <p:cNvPr id="3" name="Rectangle 2"/>
          <p:cNvSpPr/>
          <p:nvPr userDrawn="1"/>
        </p:nvSpPr>
        <p:spPr bwMode="auto">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12" name="Text Placeholder 10"/>
          <p:cNvSpPr>
            <a:spLocks noGrp="1"/>
          </p:cNvSpPr>
          <p:nvPr>
            <p:ph type="body" sz="quarter" idx="14" hasCustomPrompt="1"/>
          </p:nvPr>
        </p:nvSpPr>
        <p:spPr bwMode="black">
          <a:xfrm>
            <a:off x="2101851" y="5644884"/>
            <a:ext cx="4940300" cy="440970"/>
          </a:xfrm>
        </p:spPr>
        <p:txBody>
          <a:bodyPr>
            <a:normAutofit/>
          </a:bodyPr>
          <a:lstStyle>
            <a:lvl1pPr marL="0" indent="0" algn="ctr">
              <a:buNone/>
              <a:defRPr sz="1350" baseline="0"/>
            </a:lvl1pPr>
          </a:lstStyle>
          <a:p>
            <a:r>
              <a:rPr lang="en-US" sz="1350" dirty="0" err="1" smtClean="0"/>
              <a:t>Firstname</a:t>
            </a:r>
            <a:r>
              <a:rPr lang="en-US" sz="1350" dirty="0" smtClean="0"/>
              <a:t> </a:t>
            </a:r>
            <a:r>
              <a:rPr lang="en-US" sz="1350" dirty="0" err="1" smtClean="0"/>
              <a:t>Lastname</a:t>
            </a:r>
            <a:r>
              <a:rPr lang="en-US" sz="1350" dirty="0" smtClean="0"/>
              <a:t> | Job Title</a:t>
            </a:r>
          </a:p>
        </p:txBody>
      </p:sp>
      <p:sp>
        <p:nvSpPr>
          <p:cNvPr id="11" name="Picture Placeholder 2"/>
          <p:cNvSpPr>
            <a:spLocks noGrp="1"/>
          </p:cNvSpPr>
          <p:nvPr>
            <p:ph type="pic" sz="quarter" idx="13" hasCustomPrompt="1"/>
          </p:nvPr>
        </p:nvSpPr>
        <p:spPr bwMode="gray">
          <a:xfrm>
            <a:off x="0" y="1789113"/>
            <a:ext cx="9144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bwMode="black"/>
        <p:txBody>
          <a:bodyPr/>
          <a:lstStyle/>
          <a:p>
            <a:r>
              <a:rPr lang="en-US" dirty="0" smtClean="0"/>
              <a:t>2018 Roundtable</a:t>
            </a:r>
            <a:endParaRPr lang="en-US" dirty="0"/>
          </a:p>
        </p:txBody>
      </p:sp>
      <p:sp>
        <p:nvSpPr>
          <p:cNvPr id="9"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smtClean="0"/>
              <a:t>Owned by You, Managed by DNR | mndnr.gov</a:t>
            </a:r>
            <a:endParaRPr lang="en-US" dirty="0"/>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3" name="Picture 12" descr="Minnesota Department of Natural Resour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6299502" y="434416"/>
            <a:ext cx="2425747" cy="982083"/>
          </a:xfrm>
          <a:prstGeom prst="rect">
            <a:avLst/>
          </a:prstGeom>
        </p:spPr>
      </p:pic>
    </p:spTree>
    <p:extLst>
      <p:ext uri="{BB962C8B-B14F-4D97-AF65-F5344CB8AC3E}">
        <p14:creationId xmlns:p14="http://schemas.microsoft.com/office/powerpoint/2010/main" val="20822502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9144000" cy="1216025"/>
          </a:xfrm>
          <a:solidFill>
            <a:schemeClr val="accent1"/>
          </a:solidFill>
        </p:spPr>
        <p:txBody>
          <a:bodyPr lIns="822960" rIns="822960">
            <a:normAutofit/>
          </a:bodyPr>
          <a:lstStyle>
            <a:lvl1pPr algn="r">
              <a:defRPr sz="27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bwMode="black"/>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bwMode="black"/>
        <p:txBody>
          <a:bodyPr/>
          <a:lstStyle/>
          <a:p>
            <a:r>
              <a:rPr lang="en-US" dirty="0" smtClean="0"/>
              <a:t>2018 Roundtable</a:t>
            </a:r>
            <a:endParaRPr lang="en-US" dirty="0"/>
          </a:p>
        </p:txBody>
      </p:sp>
      <p:sp>
        <p:nvSpPr>
          <p:cNvPr id="10"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smtClean="0"/>
              <a:t>Owned by You, Managed by DNR | mndnr.gov</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5324997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auto">
          <a:xfrm>
            <a:off x="0" y="-1"/>
            <a:ext cx="9144000" cy="1216025"/>
          </a:xfrm>
          <a:solidFill>
            <a:schemeClr val="accent1"/>
          </a:solidFill>
        </p:spPr>
        <p:txBody>
          <a:bodyPr lIns="822960" rIns="822960">
            <a:normAutofit/>
          </a:bodyPr>
          <a:lstStyle>
            <a:lvl1pPr algn="r">
              <a:defRPr sz="27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bwMode="auto">
          <a:xfrm>
            <a:off x="628650" y="1594625"/>
            <a:ext cx="3886200" cy="4582339"/>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auto">
          <a:xfrm>
            <a:off x="4629150" y="1594625"/>
            <a:ext cx="3886200" cy="4582339"/>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bwMode="black"/>
        <p:txBody>
          <a:bodyPr/>
          <a:lstStyle/>
          <a:p>
            <a:r>
              <a:rPr lang="en-US" dirty="0" smtClean="0"/>
              <a:t>2018 Roundtable</a:t>
            </a:r>
            <a:endParaRPr lang="en-US" dirty="0"/>
          </a:p>
        </p:txBody>
      </p:sp>
      <p:sp>
        <p:nvSpPr>
          <p:cNvPr id="11"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smtClean="0"/>
              <a:t>Owned by You, Managed by DNR | mndnr.gov</a:t>
            </a:r>
            <a:endParaRPr lang="en-US" dirty="0"/>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9"/>
          <p:cNvSpPr/>
          <p:nvPr userDrawn="1"/>
        </p:nvSpPr>
        <p:spPr bwMode="auto">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2"/>
              </a:solidFill>
            </a:endParaRPr>
          </a:p>
        </p:txBody>
      </p:sp>
    </p:spTree>
    <p:extLst>
      <p:ext uri="{BB962C8B-B14F-4D97-AF65-F5344CB8AC3E}">
        <p14:creationId xmlns:p14="http://schemas.microsoft.com/office/powerpoint/2010/main" val="7166100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9144000" cy="1216025"/>
          </a:xfrm>
          <a:solidFill>
            <a:schemeClr val="accent1"/>
          </a:solidFill>
        </p:spPr>
        <p:txBody>
          <a:bodyPr lIns="822960" rIns="822960">
            <a:normAutofit/>
          </a:bodyPr>
          <a:lstStyle>
            <a:lvl1pPr algn="r">
              <a:defRPr sz="27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bwMode="auto">
          <a:xfrm>
            <a:off x="628650" y="1335281"/>
            <a:ext cx="7886700" cy="484168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bwMode="black"/>
        <p:txBody>
          <a:bodyPr/>
          <a:lstStyle/>
          <a:p>
            <a:r>
              <a:rPr lang="en-US" dirty="0" smtClean="0"/>
              <a:t>2018 Roundtable</a:t>
            </a:r>
            <a:endParaRPr lang="en-US" dirty="0"/>
          </a:p>
        </p:txBody>
      </p:sp>
      <p:sp>
        <p:nvSpPr>
          <p:cNvPr id="11"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smtClean="0"/>
              <a:t>Owned by You, Managed by DNR | mndnr.gov</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485841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auto">
          <a:xfrm>
            <a:off x="0" y="-1"/>
            <a:ext cx="9144000" cy="1216025"/>
          </a:xfrm>
          <a:solidFill>
            <a:schemeClr val="accent1"/>
          </a:solidFill>
        </p:spPr>
        <p:txBody>
          <a:bodyPr lIns="822960" rIns="822960">
            <a:normAutofit/>
          </a:bodyPr>
          <a:lstStyle>
            <a:lvl1pPr algn="r">
              <a:defRPr sz="27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bwMode="auto">
          <a:xfrm>
            <a:off x="628650" y="1594625"/>
            <a:ext cx="3886200" cy="4582339"/>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auto">
          <a:xfrm>
            <a:off x="4629150" y="1594625"/>
            <a:ext cx="3886200" cy="4582339"/>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bwMode="black"/>
        <p:txBody>
          <a:bodyPr/>
          <a:lstStyle/>
          <a:p>
            <a:r>
              <a:rPr lang="en-US" dirty="0" smtClean="0"/>
              <a:t>2018 Roundtable</a:t>
            </a:r>
            <a:endParaRPr lang="en-US" dirty="0"/>
          </a:p>
        </p:txBody>
      </p:sp>
      <p:sp>
        <p:nvSpPr>
          <p:cNvPr id="11"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smtClean="0"/>
              <a:t>Owned by You, Managed by DNR | mndnr.gov</a:t>
            </a:r>
            <a:endParaRPr lang="en-US" dirty="0"/>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5538010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bwMode="auto">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black">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r>
              <a:rPr lang="en-US" dirty="0" smtClean="0"/>
              <a:t>2018 Roundtable</a:t>
            </a:r>
            <a:endParaRPr lang="en-US" dirty="0"/>
          </a:p>
        </p:txBody>
      </p:sp>
      <p:sp>
        <p:nvSpPr>
          <p:cNvPr id="12"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smtClean="0"/>
              <a:t>Owned by You, Managed by DNR | mndnr.gov</a:t>
            </a:r>
            <a:endParaRPr lang="en-US" dirty="0"/>
          </a:p>
        </p:txBody>
      </p:sp>
      <p:sp>
        <p:nvSpPr>
          <p:cNvPr id="6" name="Slide Number Placeholder 5"/>
          <p:cNvSpPr>
            <a:spLocks noGrp="1"/>
          </p:cNvSpPr>
          <p:nvPr>
            <p:ph type="sldNum" sz="quarter" idx="4"/>
          </p:nvPr>
        </p:nvSpPr>
        <p:spPr bwMode="black">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timing>
    <p:tnLst>
      <p:par>
        <p:cTn id="1" dur="indefinite" restart="never" nodeType="tmRoot"/>
      </p:par>
    </p:tnLst>
  </p:timing>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dnr.state.mn.us/lands_minerals/index.html" TargetMode="External"/><Relationship Id="rId2" Type="http://schemas.openxmlformats.org/officeDocument/2006/relationships/hyperlink" Target="https://files.dnr.state.mn.us/lands_minerals/mineralownership_2016.pdf" TargetMode="External"/><Relationship Id="rId1" Type="http://schemas.openxmlformats.org/officeDocument/2006/relationships/slideLayout" Target="../slideLayouts/slideLayout8.xml"/><Relationship Id="rId5" Type="http://schemas.openxmlformats.org/officeDocument/2006/relationships/hyperlink" Target="https://www.revisor.mn.gov/statutes/cite/93" TargetMode="External"/><Relationship Id="rId4" Type="http://schemas.openxmlformats.org/officeDocument/2006/relationships/hyperlink" Target="https://files.dnr.state.mn.us/lands_minerals/PLteachersguide.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vicki.sellner@state.mn.us" TargetMode="External"/><Relationship Id="rId2" Type="http://schemas.openxmlformats.org/officeDocument/2006/relationships/hyperlink" Target="mailto:susan.damon@state.mn.us" TargetMode="Externa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68414"/>
            <a:ext cx="9144000" cy="1304606"/>
          </a:xfrm>
        </p:spPr>
        <p:txBody>
          <a:bodyPr/>
          <a:lstStyle/>
          <a:p>
            <a:r>
              <a:rPr lang="en-US" b="1" dirty="0" smtClean="0"/>
              <a:t>Minnesota’s Mineral Rights</a:t>
            </a:r>
            <a:endParaRPr lang="en-US" b="1" dirty="0"/>
          </a:p>
        </p:txBody>
      </p:sp>
      <p:sp>
        <p:nvSpPr>
          <p:cNvPr id="3" name="Text Placeholder 2"/>
          <p:cNvSpPr>
            <a:spLocks noGrp="1"/>
          </p:cNvSpPr>
          <p:nvPr>
            <p:ph type="body" sz="quarter" idx="14"/>
          </p:nvPr>
        </p:nvSpPr>
        <p:spPr>
          <a:xfrm>
            <a:off x="2101851" y="5041204"/>
            <a:ext cx="4940300" cy="950021"/>
          </a:xfrm>
        </p:spPr>
        <p:txBody>
          <a:bodyPr/>
          <a:lstStyle/>
          <a:p>
            <a:r>
              <a:rPr lang="en-US" dirty="0" smtClean="0"/>
              <a:t>Susan Damon | Assistant Director</a:t>
            </a:r>
          </a:p>
          <a:p>
            <a:r>
              <a:rPr lang="en-US" dirty="0" smtClean="0"/>
              <a:t>Vick Sellner </a:t>
            </a:r>
            <a:r>
              <a:rPr lang="en-US" dirty="0"/>
              <a:t> | </a:t>
            </a:r>
            <a:r>
              <a:rPr lang="en-US" dirty="0" smtClean="0"/>
              <a:t>Attorney</a:t>
            </a:r>
          </a:p>
          <a:p>
            <a:r>
              <a:rPr lang="en-US" dirty="0" smtClean="0"/>
              <a:t>DNR Division of Lands and Minerals</a:t>
            </a:r>
            <a:endParaRPr lang="en-US" dirty="0"/>
          </a:p>
        </p:txBody>
      </p:sp>
      <p:pic>
        <p:nvPicPr>
          <p:cNvPr id="6" name="Picture Placeholder 5" descr="Picture: The 51,000 acre Koochiching-Washington forest conservation easement protects the economic, recreational, and ecological benefits of a large working forest. It is responsible for the large 2007 increase in the conservation easement acres. &#10;" title="Koochiching Washington Forest Conservation Easement"/>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0" y="0"/>
            <a:ext cx="9144000" cy="3468413"/>
          </a:xfrm>
        </p:spPr>
      </p:pic>
      <p:sp>
        <p:nvSpPr>
          <p:cNvPr id="4" name="Footer Placeholder 3"/>
          <p:cNvSpPr>
            <a:spLocks noGrp="1"/>
          </p:cNvSpPr>
          <p:nvPr>
            <p:ph type="ftr" sz="quarter" idx="3"/>
          </p:nvPr>
        </p:nvSpPr>
        <p:spPr/>
        <p:txBody>
          <a:bodyPr/>
          <a:lstStyle/>
          <a:p>
            <a:r>
              <a:rPr lang="en-US" dirty="0" smtClean="0"/>
              <a:t>Owned by You, Managed by DNR </a:t>
            </a:r>
            <a:r>
              <a:rPr lang="en-US" dirty="0" smtClean="0">
                <a:solidFill>
                  <a:schemeClr val="accent1"/>
                </a:solidFill>
              </a:rPr>
              <a:t>|</a:t>
            </a:r>
            <a:r>
              <a:rPr lang="en-US" dirty="0" smtClean="0"/>
              <a:t> mndnr.gov</a:t>
            </a:r>
            <a:endParaRPr lang="en-US" dirty="0"/>
          </a:p>
        </p:txBody>
      </p:sp>
    </p:spTree>
    <p:extLst>
      <p:ext uri="{BB962C8B-B14F-4D97-AF65-F5344CB8AC3E}">
        <p14:creationId xmlns:p14="http://schemas.microsoft.com/office/powerpoint/2010/main" val="1686907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State-Owned Minerals</a:t>
            </a:r>
            <a:endParaRPr lang="en-US" dirty="0"/>
          </a:p>
        </p:txBody>
      </p:sp>
      <p:sp>
        <p:nvSpPr>
          <p:cNvPr id="3" name="Content Placeholder 2"/>
          <p:cNvSpPr>
            <a:spLocks noGrp="1"/>
          </p:cNvSpPr>
          <p:nvPr>
            <p:ph sz="half" idx="1"/>
          </p:nvPr>
        </p:nvSpPr>
        <p:spPr/>
        <p:txBody>
          <a:bodyPr/>
          <a:lstStyle/>
          <a:p>
            <a:r>
              <a:rPr lang="en-US" dirty="0" smtClean="0"/>
              <a:t>The State of Minnesota owns approximately 12 million acres of mineral rights.</a:t>
            </a:r>
          </a:p>
          <a:p>
            <a:r>
              <a:rPr lang="en-US" dirty="0" smtClean="0"/>
              <a:t>The state owns the surface of about 8.5 million acres of land (including DNR-administered and tax-forfeited land), and owns the mineral rights in some, but not all, of these lands.</a:t>
            </a:r>
          </a:p>
          <a:p>
            <a:r>
              <a:rPr lang="en-US" dirty="0" smtClean="0"/>
              <a:t>The remaining state mineral ownership is severed mineral rights.</a:t>
            </a:r>
          </a:p>
        </p:txBody>
      </p:sp>
      <p:sp>
        <p:nvSpPr>
          <p:cNvPr id="5" name="Date Placeholder 4"/>
          <p:cNvSpPr>
            <a:spLocks noGrp="1"/>
          </p:cNvSpPr>
          <p:nvPr>
            <p:ph type="dt" sz="half" idx="10"/>
          </p:nvPr>
        </p:nvSpPr>
        <p:spPr/>
        <p:txBody>
          <a:bodyPr/>
          <a:lstStyle/>
          <a:p>
            <a:r>
              <a:rPr lang="en-US" dirty="0" smtClean="0"/>
              <a:t>LSOHC</a:t>
            </a:r>
            <a:r>
              <a:rPr lang="en-US" dirty="0"/>
              <a:t>, 11/21/19</a:t>
            </a:r>
          </a:p>
          <a:p>
            <a:endParaRPr lang="en-US" dirty="0"/>
          </a:p>
        </p:txBody>
      </p:sp>
      <p:sp>
        <p:nvSpPr>
          <p:cNvPr id="6" name="Footer Placeholder 5"/>
          <p:cNvSpPr>
            <a:spLocks noGrp="1"/>
          </p:cNvSpPr>
          <p:nvPr>
            <p:ph type="ftr" sz="quarter" idx="3"/>
          </p:nvPr>
        </p:nvSpPr>
        <p:spPr/>
        <p:txBody>
          <a:bodyPr/>
          <a:lstStyle/>
          <a:p>
            <a:r>
              <a:rPr lang="en-US" dirty="0" smtClean="0"/>
              <a:t>Owned by You, Managed by DNR | mndnr.gov</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10</a:t>
            </a:fld>
            <a:endParaRPr lang="en-US" dirty="0"/>
          </a:p>
        </p:txBody>
      </p:sp>
      <p:pic>
        <p:nvPicPr>
          <p:cNvPr id="9" name="Content Placeholder 8" descr="Map of Minnesota showing mineral ownership by land type"/>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01502" y="1593850"/>
            <a:ext cx="3541496" cy="4583113"/>
          </a:xfrm>
        </p:spPr>
      </p:pic>
    </p:spTree>
    <p:extLst>
      <p:ext uri="{BB962C8B-B14F-4D97-AF65-F5344CB8AC3E}">
        <p14:creationId xmlns:p14="http://schemas.microsoft.com/office/powerpoint/2010/main" val="1263401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State-Owned Minerals </a:t>
            </a:r>
            <a:r>
              <a:rPr lang="en-US" sz="1400" dirty="0" smtClean="0"/>
              <a:t>II</a:t>
            </a:r>
            <a:endParaRPr lang="en-US" sz="1400" dirty="0"/>
          </a:p>
        </p:txBody>
      </p:sp>
      <p:sp>
        <p:nvSpPr>
          <p:cNvPr id="3" name="Content Placeholder 2"/>
          <p:cNvSpPr>
            <a:spLocks noGrp="1"/>
          </p:cNvSpPr>
          <p:nvPr>
            <p:ph idx="1"/>
          </p:nvPr>
        </p:nvSpPr>
        <p:spPr/>
        <p:txBody>
          <a:bodyPr>
            <a:normAutofit fontScale="92500" lnSpcReduction="20000"/>
          </a:bodyPr>
          <a:lstStyle/>
          <a:p>
            <a:r>
              <a:rPr lang="en-US" dirty="0" smtClean="0"/>
              <a:t>The state has mainly acquired its mineral interests through:</a:t>
            </a:r>
          </a:p>
          <a:p>
            <a:pPr lvl="1"/>
            <a:r>
              <a:rPr lang="en-US" dirty="0"/>
              <a:t>Congressional grants (e.g., school and </a:t>
            </a:r>
            <a:r>
              <a:rPr lang="en-US" dirty="0" smtClean="0"/>
              <a:t>university lands and minerals</a:t>
            </a:r>
            <a:r>
              <a:rPr lang="en-US" dirty="0"/>
              <a:t>)</a:t>
            </a:r>
          </a:p>
          <a:p>
            <a:pPr lvl="1"/>
            <a:r>
              <a:rPr lang="en-US" dirty="0"/>
              <a:t>Tax </a:t>
            </a:r>
            <a:r>
              <a:rPr lang="en-US" dirty="0" smtClean="0"/>
              <a:t>forfeiture</a:t>
            </a:r>
          </a:p>
          <a:p>
            <a:pPr lvl="1"/>
            <a:r>
              <a:rPr lang="en-US" dirty="0" smtClean="0"/>
              <a:t>Purchase</a:t>
            </a:r>
          </a:p>
          <a:p>
            <a:pPr lvl="1"/>
            <a:r>
              <a:rPr lang="en-US" dirty="0" smtClean="0"/>
              <a:t>Gift</a:t>
            </a:r>
          </a:p>
          <a:p>
            <a:pPr lvl="1"/>
            <a:r>
              <a:rPr lang="en-US" dirty="0" smtClean="0"/>
              <a:t>Mineral owners’ noncompliance with Minnesota’s severed minerals law, </a:t>
            </a:r>
            <a:r>
              <a:rPr lang="en-US" sz="1600" dirty="0" smtClean="0"/>
              <a:t>Minn</a:t>
            </a:r>
            <a:r>
              <a:rPr lang="en-US" sz="1600" dirty="0"/>
              <a:t>. Stat</a:t>
            </a:r>
            <a:r>
              <a:rPr lang="en-US" sz="1600" dirty="0" smtClean="0"/>
              <a:t>. §§ 93.52 </a:t>
            </a:r>
            <a:r>
              <a:rPr lang="en-US" sz="1600" dirty="0"/>
              <a:t>to </a:t>
            </a:r>
            <a:r>
              <a:rPr lang="en-US" sz="1600" dirty="0" smtClean="0"/>
              <a:t>93.58, </a:t>
            </a:r>
            <a:r>
              <a:rPr lang="en-US" dirty="0" smtClean="0"/>
              <a:t>i.e., failure to timely file a statement of severed interest with the county recorder and to pay annual severed minerals taxes</a:t>
            </a:r>
            <a:endParaRPr lang="en-US" dirty="0"/>
          </a:p>
          <a:p>
            <a:r>
              <a:rPr lang="en-US" dirty="0" smtClean="0"/>
              <a:t>The state reserves mineral rights in land exchanges and land sales:</a:t>
            </a:r>
          </a:p>
          <a:p>
            <a:pPr lvl="1"/>
            <a:r>
              <a:rPr lang="en-US" dirty="0" smtClean="0"/>
              <a:t>The Minnesota Constitution, Art. XI, Sec.10, requires the state to reserve mineral and water power rights in lands that are transferred through exchange.  </a:t>
            </a:r>
          </a:p>
          <a:p>
            <a:pPr lvl="1"/>
            <a:r>
              <a:rPr lang="en-US" dirty="0" smtClean="0"/>
              <a:t>The state began reserving mineral rights in land sales in 1889.  State law now requires the reservation of minerals in sales of state land.  See, e.g., Minn. Stat. </a:t>
            </a:r>
            <a:r>
              <a:rPr lang="en-US" sz="1400" dirty="0" smtClean="0"/>
              <a:t>§§</a:t>
            </a:r>
            <a:r>
              <a:rPr lang="en-US" dirty="0" smtClean="0"/>
              <a:t> 93.01, 94.14, and 282.12.</a:t>
            </a:r>
          </a:p>
          <a:p>
            <a:pPr lvl="1"/>
            <a:endParaRPr lang="en-US" dirty="0" smtClean="0"/>
          </a:p>
          <a:p>
            <a:pPr marL="342900" lvl="1" indent="0">
              <a:buNone/>
            </a:pPr>
            <a:endParaRPr lang="en-US" dirty="0" smtClean="0"/>
          </a:p>
          <a:p>
            <a:pPr lvl="1"/>
            <a:endParaRPr lang="en-US" dirty="0" smtClean="0"/>
          </a:p>
          <a:p>
            <a:pPr lvl="1"/>
            <a:endParaRPr lang="en-US" dirty="0"/>
          </a:p>
        </p:txBody>
      </p:sp>
      <p:sp>
        <p:nvSpPr>
          <p:cNvPr id="4" name="Date Placeholder 3"/>
          <p:cNvSpPr>
            <a:spLocks noGrp="1"/>
          </p:cNvSpPr>
          <p:nvPr>
            <p:ph type="dt" sz="half" idx="10"/>
          </p:nvPr>
        </p:nvSpPr>
        <p:spPr/>
        <p:txBody>
          <a:bodyPr/>
          <a:lstStyle/>
          <a:p>
            <a:r>
              <a:rPr lang="en-US" dirty="0" smtClean="0"/>
              <a:t>LSOHC</a:t>
            </a:r>
            <a:r>
              <a:rPr lang="en-US" dirty="0"/>
              <a:t>, 11/21/19</a:t>
            </a:r>
          </a:p>
          <a:p>
            <a:endParaRPr lang="en-US" dirty="0"/>
          </a:p>
        </p:txBody>
      </p:sp>
      <p:sp>
        <p:nvSpPr>
          <p:cNvPr id="5" name="Footer Placeholder 4"/>
          <p:cNvSpPr>
            <a:spLocks noGrp="1"/>
          </p:cNvSpPr>
          <p:nvPr>
            <p:ph type="ftr" sz="quarter" idx="3"/>
          </p:nvPr>
        </p:nvSpPr>
        <p:spPr/>
        <p:txBody>
          <a:bodyPr/>
          <a:lstStyle/>
          <a:p>
            <a:r>
              <a:rPr lang="en-US" dirty="0" smtClean="0"/>
              <a:t>Owned by You, Managed by DNR | mndnr.gov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1376466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State-Owned Minerals </a:t>
            </a:r>
            <a:r>
              <a:rPr lang="en-US" sz="1400" dirty="0" smtClean="0"/>
              <a:t>III</a:t>
            </a:r>
            <a:endParaRPr lang="en-US" sz="1400" dirty="0"/>
          </a:p>
        </p:txBody>
      </p:sp>
      <p:sp>
        <p:nvSpPr>
          <p:cNvPr id="3" name="Content Placeholder 2"/>
          <p:cNvSpPr>
            <a:spLocks noGrp="1"/>
          </p:cNvSpPr>
          <p:nvPr>
            <p:ph idx="1"/>
          </p:nvPr>
        </p:nvSpPr>
        <p:spPr/>
        <p:txBody>
          <a:bodyPr>
            <a:normAutofit/>
          </a:bodyPr>
          <a:lstStyle/>
          <a:p>
            <a:r>
              <a:rPr lang="en-US" dirty="0" smtClean="0"/>
              <a:t>The state manages its minerals primarily as a fiduciary for the benefit of the schools, the university, the taxing districts:</a:t>
            </a:r>
          </a:p>
          <a:p>
            <a:pPr lvl="1"/>
            <a:r>
              <a:rPr lang="en-US" dirty="0" smtClean="0"/>
              <a:t>Rentals and royalties from state mineral leases on school trust land are the largest source of deposits into the Permanent School Fund, which is now valued at $1.5 billion.  Interest income and dividends from the Permanent School Fund are distributed annually to public school districts throughout the state.</a:t>
            </a:r>
          </a:p>
          <a:p>
            <a:pPr lvl="1"/>
            <a:r>
              <a:rPr lang="en-US" dirty="0" smtClean="0"/>
              <a:t>Rentals and royalties from state mineral leases on university trust lands are the largest source of deposits into the Permanent University Fund.  Interest </a:t>
            </a:r>
            <a:r>
              <a:rPr lang="en-US" dirty="0"/>
              <a:t>and dividends are distributed for scholarships for students at the University of Minnesota, mineral research at the University, and scholarships and funding for a mining engineering program. </a:t>
            </a:r>
          </a:p>
          <a:p>
            <a:pPr lvl="1"/>
            <a:r>
              <a:rPr lang="en-US" dirty="0" smtClean="0"/>
              <a:t>Revenues </a:t>
            </a:r>
            <a:r>
              <a:rPr lang="en-US" dirty="0"/>
              <a:t>from </a:t>
            </a:r>
            <a:r>
              <a:rPr lang="en-US" dirty="0" smtClean="0"/>
              <a:t>leases of tax </a:t>
            </a:r>
            <a:r>
              <a:rPr lang="en-US" dirty="0"/>
              <a:t>forfeited </a:t>
            </a:r>
            <a:r>
              <a:rPr lang="en-US" dirty="0" smtClean="0"/>
              <a:t>minerals are </a:t>
            </a:r>
            <a:r>
              <a:rPr lang="en-US" dirty="0"/>
              <a:t>distributed to the county, school district and township or city in which the leased lands are located.</a:t>
            </a:r>
          </a:p>
          <a:p>
            <a:pPr marL="342900" lvl="1" indent="0">
              <a:buNone/>
            </a:pPr>
            <a:r>
              <a:rPr lang="en-US" altLang="en-US" sz="1800" b="1" dirty="0"/>
              <a:t>NOTE: The State of Minnesota cannot authorize sale, extinguishment or </a:t>
            </a:r>
            <a:r>
              <a:rPr lang="en-US" altLang="en-US" sz="1800" b="1" dirty="0" smtClean="0"/>
              <a:t>impairment </a:t>
            </a:r>
            <a:r>
              <a:rPr lang="en-US" altLang="en-US" sz="1800" b="1" dirty="0"/>
              <a:t>of its mineral rights.</a:t>
            </a:r>
          </a:p>
          <a:p>
            <a:pPr lvl="1"/>
            <a:endParaRPr lang="en-US" dirty="0" smtClean="0"/>
          </a:p>
          <a:p>
            <a:pPr lvl="1"/>
            <a:endParaRPr lang="en-US" dirty="0" smtClean="0"/>
          </a:p>
          <a:p>
            <a:pPr marL="342900" lvl="1" indent="0">
              <a:buNone/>
            </a:pPr>
            <a:endParaRPr lang="en-US" dirty="0" smtClean="0"/>
          </a:p>
          <a:p>
            <a:pPr marL="342900" lvl="1" indent="0">
              <a:buNone/>
            </a:pPr>
            <a:endParaRPr lang="en-US" dirty="0" smtClean="0"/>
          </a:p>
          <a:p>
            <a:pPr lvl="1"/>
            <a:endParaRPr lang="en-US" dirty="0" smtClean="0"/>
          </a:p>
          <a:p>
            <a:pPr lvl="1"/>
            <a:endParaRPr lang="en-US" dirty="0"/>
          </a:p>
        </p:txBody>
      </p:sp>
      <p:sp>
        <p:nvSpPr>
          <p:cNvPr id="4" name="Date Placeholder 3"/>
          <p:cNvSpPr>
            <a:spLocks noGrp="1"/>
          </p:cNvSpPr>
          <p:nvPr>
            <p:ph type="dt" sz="half" idx="10"/>
          </p:nvPr>
        </p:nvSpPr>
        <p:spPr/>
        <p:txBody>
          <a:bodyPr/>
          <a:lstStyle/>
          <a:p>
            <a:r>
              <a:rPr lang="en-US" dirty="0" smtClean="0"/>
              <a:t>LSOHC</a:t>
            </a:r>
            <a:r>
              <a:rPr lang="en-US" dirty="0"/>
              <a:t>, 11/21/19</a:t>
            </a:r>
          </a:p>
          <a:p>
            <a:endParaRPr lang="en-US" dirty="0">
              <a:solidFill>
                <a:srgbClr val="000000"/>
              </a:solidFill>
            </a:endParaRPr>
          </a:p>
        </p:txBody>
      </p:sp>
      <p:sp>
        <p:nvSpPr>
          <p:cNvPr id="5" name="Footer Placeholder 4"/>
          <p:cNvSpPr>
            <a:spLocks noGrp="1"/>
          </p:cNvSpPr>
          <p:nvPr>
            <p:ph type="ftr" sz="quarter" idx="3"/>
          </p:nvPr>
        </p:nvSpPr>
        <p:spPr/>
        <p:txBody>
          <a:bodyPr/>
          <a:lstStyle/>
          <a:p>
            <a:r>
              <a:rPr lang="en-US" dirty="0" smtClean="0">
                <a:solidFill>
                  <a:srgbClr val="000000"/>
                </a:solidFill>
              </a:rPr>
              <a:t>Owned by You, Managed by DNR | mndnr.gov</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12</a:t>
            </a:fld>
            <a:endParaRPr lang="en-US" dirty="0">
              <a:solidFill>
                <a:srgbClr val="000000"/>
              </a:solidFill>
            </a:endParaRPr>
          </a:p>
        </p:txBody>
      </p:sp>
    </p:spTree>
    <p:extLst>
      <p:ext uri="{BB962C8B-B14F-4D97-AF65-F5344CB8AC3E}">
        <p14:creationId xmlns:p14="http://schemas.microsoft.com/office/powerpoint/2010/main" val="1806616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LSOHC Purpose</a:t>
            </a:r>
            <a:endParaRPr lang="en-US" dirty="0"/>
          </a:p>
        </p:txBody>
      </p:sp>
      <p:pic>
        <p:nvPicPr>
          <p:cNvPr id="7" name="Content Placeholder 6" descr="Clean water land &amp; legacy amendment overview"/>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47904" y="1786879"/>
            <a:ext cx="4848192" cy="4351338"/>
          </a:xfrm>
        </p:spPr>
      </p:pic>
      <p:sp>
        <p:nvSpPr>
          <p:cNvPr id="4" name="Date Placeholder 3"/>
          <p:cNvSpPr>
            <a:spLocks noGrp="1"/>
          </p:cNvSpPr>
          <p:nvPr>
            <p:ph type="dt" sz="half" idx="10"/>
          </p:nvPr>
        </p:nvSpPr>
        <p:spPr/>
        <p:txBody>
          <a:bodyPr/>
          <a:lstStyle/>
          <a:p>
            <a:r>
              <a:rPr lang="en-US" dirty="0" smtClean="0"/>
              <a:t>LSOHC, 11/21/19</a:t>
            </a:r>
            <a:endParaRPr lang="en-US" dirty="0"/>
          </a:p>
        </p:txBody>
      </p:sp>
      <p:sp>
        <p:nvSpPr>
          <p:cNvPr id="5" name="Footer Placeholder 4"/>
          <p:cNvSpPr>
            <a:spLocks noGrp="1"/>
          </p:cNvSpPr>
          <p:nvPr>
            <p:ph type="ftr" sz="quarter" idx="3"/>
          </p:nvPr>
        </p:nvSpPr>
        <p:spPr/>
        <p:txBody>
          <a:bodyPr/>
          <a:lstStyle/>
          <a:p>
            <a:r>
              <a:rPr lang="en-US" dirty="0" smtClean="0"/>
              <a:t>Owned by You, Managed by DNR | mndnr.gov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1649231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LSOHC Projects and Minerals</a:t>
            </a:r>
            <a:endParaRPr lang="en-US" dirty="0"/>
          </a:p>
        </p:txBody>
      </p:sp>
      <p:sp>
        <p:nvSpPr>
          <p:cNvPr id="3" name="Content Placeholder 2"/>
          <p:cNvSpPr>
            <a:spLocks noGrp="1"/>
          </p:cNvSpPr>
          <p:nvPr>
            <p:ph idx="1"/>
          </p:nvPr>
        </p:nvSpPr>
        <p:spPr/>
        <p:txBody>
          <a:bodyPr>
            <a:normAutofit/>
          </a:bodyPr>
          <a:lstStyle/>
          <a:p>
            <a:r>
              <a:rPr lang="en-US" sz="2400" dirty="0" smtClean="0"/>
              <a:t>How should an OHF recipient address minerals issues in acquisitions of land or conservation easements?</a:t>
            </a:r>
          </a:p>
          <a:p>
            <a:pPr lvl="1"/>
            <a:r>
              <a:rPr lang="en-US" altLang="en-US" sz="2400" dirty="0" smtClean="0"/>
              <a:t>Ensure that the Seller/Grantor </a:t>
            </a:r>
            <a:r>
              <a:rPr lang="en-US" altLang="en-US" sz="2400" dirty="0"/>
              <a:t>possesses all property </a:t>
            </a:r>
            <a:r>
              <a:rPr lang="en-US" altLang="en-US" sz="2400" dirty="0" smtClean="0"/>
              <a:t>rights, including the mineral rights.</a:t>
            </a:r>
            <a:endParaRPr lang="en-US" altLang="en-US" sz="2400" dirty="0"/>
          </a:p>
          <a:p>
            <a:pPr lvl="1"/>
            <a:r>
              <a:rPr lang="en-US" altLang="en-US" sz="2400" dirty="0" smtClean="0"/>
              <a:t>Ensure that the Seller/Grantor </a:t>
            </a:r>
            <a:r>
              <a:rPr lang="en-US" altLang="en-US" sz="2400" dirty="0"/>
              <a:t>and all others who possess </a:t>
            </a:r>
            <a:r>
              <a:rPr lang="en-US" altLang="en-US" sz="2400" dirty="0" smtClean="0"/>
              <a:t>rights in the property are </a:t>
            </a:r>
            <a:r>
              <a:rPr lang="en-US" altLang="en-US" sz="2400" dirty="0"/>
              <a:t>parties to the </a:t>
            </a:r>
            <a:r>
              <a:rPr lang="en-US" altLang="en-US" sz="2400" dirty="0" smtClean="0"/>
              <a:t>acquisition or easement </a:t>
            </a:r>
            <a:r>
              <a:rPr lang="en-US" altLang="en-US" sz="2400" dirty="0"/>
              <a:t>transaction.  </a:t>
            </a:r>
            <a:endParaRPr lang="en-US" dirty="0" smtClean="0"/>
          </a:p>
          <a:p>
            <a:pPr lvl="1"/>
            <a:endParaRPr lang="en-US" dirty="0"/>
          </a:p>
        </p:txBody>
      </p:sp>
      <p:sp>
        <p:nvSpPr>
          <p:cNvPr id="4" name="Date Placeholder 3"/>
          <p:cNvSpPr>
            <a:spLocks noGrp="1"/>
          </p:cNvSpPr>
          <p:nvPr>
            <p:ph type="dt" sz="half" idx="10"/>
          </p:nvPr>
        </p:nvSpPr>
        <p:spPr/>
        <p:txBody>
          <a:bodyPr/>
          <a:lstStyle/>
          <a:p>
            <a:r>
              <a:rPr lang="en-US" dirty="0" smtClean="0"/>
              <a:t>LSOHC</a:t>
            </a:r>
            <a:r>
              <a:rPr lang="en-US" dirty="0"/>
              <a:t>, </a:t>
            </a:r>
            <a:r>
              <a:rPr lang="en-US" dirty="0" smtClean="0"/>
              <a:t>11/21/19</a:t>
            </a:r>
            <a:endParaRPr lang="en-US" dirty="0"/>
          </a:p>
        </p:txBody>
      </p:sp>
      <p:sp>
        <p:nvSpPr>
          <p:cNvPr id="5" name="Footer Placeholder 4"/>
          <p:cNvSpPr>
            <a:spLocks noGrp="1"/>
          </p:cNvSpPr>
          <p:nvPr>
            <p:ph type="ftr" sz="quarter" idx="3"/>
          </p:nvPr>
        </p:nvSpPr>
        <p:spPr/>
        <p:txBody>
          <a:bodyPr/>
          <a:lstStyle/>
          <a:p>
            <a:r>
              <a:rPr lang="en-US" dirty="0" smtClean="0"/>
              <a:t>Owned by You, Managed by DNR | mndnr.gov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1124342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LSOHC Projects and Minerals </a:t>
            </a:r>
            <a:r>
              <a:rPr lang="en-US" sz="1400" dirty="0" smtClean="0"/>
              <a:t>II</a:t>
            </a:r>
            <a:endParaRPr lang="en-US" sz="1400" dirty="0"/>
          </a:p>
        </p:txBody>
      </p:sp>
      <p:sp>
        <p:nvSpPr>
          <p:cNvPr id="3" name="Content Placeholder 2"/>
          <p:cNvSpPr>
            <a:spLocks noGrp="1"/>
          </p:cNvSpPr>
          <p:nvPr>
            <p:ph idx="1"/>
          </p:nvPr>
        </p:nvSpPr>
        <p:spPr/>
        <p:txBody>
          <a:bodyPr>
            <a:normAutofit/>
          </a:bodyPr>
          <a:lstStyle/>
          <a:p>
            <a:r>
              <a:rPr lang="en-US" sz="2400" dirty="0" smtClean="0"/>
              <a:t>If there is no agreement, what are the mineral owner’s rights?</a:t>
            </a:r>
          </a:p>
          <a:p>
            <a:pPr lvl="1"/>
            <a:r>
              <a:rPr lang="en-US" sz="2100" dirty="0" smtClean="0"/>
              <a:t>The Minnesota courts have not addressed the question of a surface owner’s vs. a severed minerals owner’s rights.</a:t>
            </a:r>
          </a:p>
          <a:p>
            <a:pPr lvl="1"/>
            <a:r>
              <a:rPr lang="en-US" sz="2100" dirty="0" smtClean="0"/>
              <a:t>The general rule in other parts of the country is that the mineral rights interest carries with it the right to use so much of the surface as may be reasonably necessary to reach and remove the minerals.  The minerals owner is responsible for damages to the surface owners.</a:t>
            </a:r>
          </a:p>
          <a:p>
            <a:pPr lvl="1"/>
            <a:endParaRPr lang="en-US" dirty="0"/>
          </a:p>
        </p:txBody>
      </p:sp>
      <p:sp>
        <p:nvSpPr>
          <p:cNvPr id="4" name="Date Placeholder 3"/>
          <p:cNvSpPr>
            <a:spLocks noGrp="1"/>
          </p:cNvSpPr>
          <p:nvPr>
            <p:ph type="dt" sz="half" idx="10"/>
          </p:nvPr>
        </p:nvSpPr>
        <p:spPr/>
        <p:txBody>
          <a:bodyPr/>
          <a:lstStyle/>
          <a:p>
            <a:r>
              <a:rPr lang="en-US" dirty="0" smtClean="0"/>
              <a:t>LSOHC</a:t>
            </a:r>
            <a:r>
              <a:rPr lang="en-US" dirty="0"/>
              <a:t>, </a:t>
            </a:r>
            <a:r>
              <a:rPr lang="en-US" dirty="0" smtClean="0"/>
              <a:t>11/21/19</a:t>
            </a:r>
            <a:endParaRPr lang="en-US" dirty="0"/>
          </a:p>
        </p:txBody>
      </p:sp>
      <p:sp>
        <p:nvSpPr>
          <p:cNvPr id="5" name="Footer Placeholder 4"/>
          <p:cNvSpPr>
            <a:spLocks noGrp="1"/>
          </p:cNvSpPr>
          <p:nvPr>
            <p:ph type="ftr" sz="quarter" idx="3"/>
          </p:nvPr>
        </p:nvSpPr>
        <p:spPr/>
        <p:txBody>
          <a:bodyPr/>
          <a:lstStyle/>
          <a:p>
            <a:r>
              <a:rPr lang="en-US" dirty="0" smtClean="0"/>
              <a:t>Owned by You, Managed by DNR | mndnr.gov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15</a:t>
            </a:fld>
            <a:endParaRPr lang="en-US" dirty="0"/>
          </a:p>
        </p:txBody>
      </p:sp>
    </p:spTree>
    <p:extLst>
      <p:ext uri="{BB962C8B-B14F-4D97-AF65-F5344CB8AC3E}">
        <p14:creationId xmlns:p14="http://schemas.microsoft.com/office/powerpoint/2010/main" val="2310106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LSOHC Projects and Minerals </a:t>
            </a:r>
            <a:r>
              <a:rPr lang="en-US" sz="1400" dirty="0" smtClean="0"/>
              <a:t>III</a:t>
            </a:r>
            <a:endParaRPr lang="en-US" sz="1400" dirty="0"/>
          </a:p>
        </p:txBody>
      </p:sp>
      <p:sp>
        <p:nvSpPr>
          <p:cNvPr id="3" name="Content Placeholder 2"/>
          <p:cNvSpPr>
            <a:spLocks noGrp="1"/>
          </p:cNvSpPr>
          <p:nvPr>
            <p:ph idx="1"/>
          </p:nvPr>
        </p:nvSpPr>
        <p:spPr/>
        <p:txBody>
          <a:bodyPr>
            <a:normAutofit/>
          </a:bodyPr>
          <a:lstStyle/>
          <a:p>
            <a:pPr lvl="0"/>
            <a:r>
              <a:rPr lang="en-US" sz="2400" dirty="0" smtClean="0"/>
              <a:t>Options if agreements cannot be reached with mineral owners:</a:t>
            </a:r>
          </a:p>
          <a:p>
            <a:pPr lvl="1"/>
            <a:r>
              <a:rPr lang="en-US" sz="2100" dirty="0" smtClean="0"/>
              <a:t>Conduct mineral </a:t>
            </a:r>
            <a:r>
              <a:rPr lang="en-US" sz="2100" dirty="0"/>
              <a:t>potential </a:t>
            </a:r>
            <a:r>
              <a:rPr lang="en-US" sz="2100" dirty="0" smtClean="0"/>
              <a:t>review once </a:t>
            </a:r>
            <a:r>
              <a:rPr lang="en-US" sz="2100" dirty="0"/>
              <a:t>the title research is </a:t>
            </a:r>
            <a:r>
              <a:rPr lang="en-US" sz="2100" dirty="0" smtClean="0"/>
              <a:t>completed.</a:t>
            </a:r>
            <a:endParaRPr lang="en-US" sz="2100" dirty="0"/>
          </a:p>
          <a:p>
            <a:pPr lvl="1"/>
            <a:r>
              <a:rPr lang="en-US" sz="2100" dirty="0"/>
              <a:t>Non-profits should contract with a </a:t>
            </a:r>
            <a:r>
              <a:rPr lang="en-US" sz="2100" dirty="0" smtClean="0"/>
              <a:t>licensed </a:t>
            </a:r>
            <a:r>
              <a:rPr lang="en-US" sz="2100" dirty="0"/>
              <a:t>professional geologist to determine mineral potential of a </a:t>
            </a:r>
            <a:r>
              <a:rPr lang="en-US" sz="2100" dirty="0" smtClean="0"/>
              <a:t>parcel.</a:t>
            </a:r>
          </a:p>
          <a:p>
            <a:pPr lvl="1"/>
            <a:r>
              <a:rPr lang="en-US" sz="2100" dirty="0" smtClean="0"/>
              <a:t>NOTE: In </a:t>
            </a:r>
            <a:r>
              <a:rPr lang="en-US" sz="2100" dirty="0"/>
              <a:t>many parts of the state, especially in the south and west, there is limited data to interpret mineral </a:t>
            </a:r>
            <a:r>
              <a:rPr lang="en-US" sz="2100" dirty="0" smtClean="0"/>
              <a:t>potential. </a:t>
            </a:r>
            <a:endParaRPr lang="en-US" sz="2100" dirty="0"/>
          </a:p>
          <a:p>
            <a:pPr marL="0" indent="0">
              <a:buNone/>
            </a:pPr>
            <a:endParaRPr lang="en-US" dirty="0" smtClean="0"/>
          </a:p>
          <a:p>
            <a:pPr lvl="1"/>
            <a:endParaRPr lang="en-US" dirty="0"/>
          </a:p>
        </p:txBody>
      </p:sp>
      <p:sp>
        <p:nvSpPr>
          <p:cNvPr id="4" name="Date Placeholder 3"/>
          <p:cNvSpPr>
            <a:spLocks noGrp="1"/>
          </p:cNvSpPr>
          <p:nvPr>
            <p:ph type="dt" sz="half" idx="10"/>
          </p:nvPr>
        </p:nvSpPr>
        <p:spPr/>
        <p:txBody>
          <a:bodyPr/>
          <a:lstStyle/>
          <a:p>
            <a:r>
              <a:rPr lang="en-US" dirty="0" smtClean="0"/>
              <a:t>LSOHC</a:t>
            </a:r>
            <a:r>
              <a:rPr lang="en-US" dirty="0"/>
              <a:t>, </a:t>
            </a:r>
            <a:r>
              <a:rPr lang="en-US" dirty="0" smtClean="0"/>
              <a:t>11/21/19</a:t>
            </a:r>
            <a:endParaRPr lang="en-US" dirty="0"/>
          </a:p>
        </p:txBody>
      </p:sp>
      <p:sp>
        <p:nvSpPr>
          <p:cNvPr id="5" name="Footer Placeholder 4"/>
          <p:cNvSpPr>
            <a:spLocks noGrp="1"/>
          </p:cNvSpPr>
          <p:nvPr>
            <p:ph type="ftr" sz="quarter" idx="3"/>
          </p:nvPr>
        </p:nvSpPr>
        <p:spPr/>
        <p:txBody>
          <a:bodyPr/>
          <a:lstStyle/>
          <a:p>
            <a:r>
              <a:rPr lang="en-US" dirty="0" smtClean="0"/>
              <a:t>Owned by You, Managed by DNR | mndnr.gov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16</a:t>
            </a:fld>
            <a:endParaRPr lang="en-US" dirty="0"/>
          </a:p>
        </p:txBody>
      </p:sp>
    </p:spTree>
    <p:extLst>
      <p:ext uri="{BB962C8B-B14F-4D97-AF65-F5344CB8AC3E}">
        <p14:creationId xmlns:p14="http://schemas.microsoft.com/office/powerpoint/2010/main" val="2349812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LSOHC Projects and Minerals </a:t>
            </a:r>
            <a:r>
              <a:rPr lang="en-US" sz="1400" dirty="0" smtClean="0"/>
              <a:t>IV</a:t>
            </a:r>
            <a:endParaRPr lang="en-US" sz="1400" dirty="0"/>
          </a:p>
        </p:txBody>
      </p:sp>
      <p:sp>
        <p:nvSpPr>
          <p:cNvPr id="3" name="Content Placeholder 2"/>
          <p:cNvSpPr>
            <a:spLocks noGrp="1"/>
          </p:cNvSpPr>
          <p:nvPr>
            <p:ph idx="1"/>
          </p:nvPr>
        </p:nvSpPr>
        <p:spPr/>
        <p:txBody>
          <a:bodyPr>
            <a:normAutofit/>
          </a:bodyPr>
          <a:lstStyle/>
          <a:p>
            <a:pPr lvl="0"/>
            <a:r>
              <a:rPr lang="en-US" sz="2400" dirty="0" smtClean="0"/>
              <a:t>Options if agreements cannot be reached with mineral owners:</a:t>
            </a:r>
          </a:p>
          <a:p>
            <a:pPr lvl="1"/>
            <a:r>
              <a:rPr lang="en-US" sz="2100" dirty="0"/>
              <a:t>Special </a:t>
            </a:r>
            <a:r>
              <a:rPr lang="en-US" sz="2100" dirty="0" smtClean="0"/>
              <a:t>terms that protect both surface and mineral rights.</a:t>
            </a:r>
            <a:endParaRPr lang="en-US" sz="2100" dirty="0"/>
          </a:p>
          <a:p>
            <a:pPr lvl="1"/>
            <a:r>
              <a:rPr lang="en-US" sz="2100" dirty="0"/>
              <a:t>Case study: </a:t>
            </a:r>
            <a:r>
              <a:rPr lang="en-US" sz="2100" dirty="0" smtClean="0"/>
              <a:t>Blandin Forests for the Future Conservation </a:t>
            </a:r>
            <a:r>
              <a:rPr lang="en-US" sz="2100" dirty="0"/>
              <a:t>Easement.</a:t>
            </a:r>
            <a:endParaRPr lang="en-US" dirty="0"/>
          </a:p>
          <a:p>
            <a:pPr lvl="1"/>
            <a:endParaRPr lang="en-US" dirty="0"/>
          </a:p>
          <a:p>
            <a:pPr lvl="0"/>
            <a:endParaRPr lang="en-US" sz="2400" dirty="0" smtClean="0"/>
          </a:p>
          <a:p>
            <a:pPr lvl="1"/>
            <a:endParaRPr lang="en-US" dirty="0" smtClean="0"/>
          </a:p>
          <a:p>
            <a:pPr lvl="1"/>
            <a:endParaRPr lang="en-US" dirty="0"/>
          </a:p>
        </p:txBody>
      </p:sp>
      <p:pic>
        <p:nvPicPr>
          <p:cNvPr id="7" name="Picture 6" descr="Loose rocks in front of large granite deposit"/>
          <p:cNvPicPr>
            <a:picLocks noChangeAspect="1"/>
          </p:cNvPicPr>
          <p:nvPr/>
        </p:nvPicPr>
        <p:blipFill rotWithShape="1">
          <a:blip r:embed="rId2" cstate="print">
            <a:extLst>
              <a:ext uri="{28A0092B-C50C-407E-A947-70E740481C1C}">
                <a14:useLocalDpi xmlns:a14="http://schemas.microsoft.com/office/drawing/2010/main" val="0"/>
              </a:ext>
            </a:extLst>
          </a:blip>
          <a:srcRect l="-523" t="66667" r="90"/>
          <a:stretch/>
        </p:blipFill>
        <p:spPr>
          <a:xfrm>
            <a:off x="852648" y="4284420"/>
            <a:ext cx="7438704" cy="1645920"/>
          </a:xfrm>
          <a:prstGeom prst="rect">
            <a:avLst/>
          </a:prstGeom>
          <a:ln>
            <a:noFill/>
          </a:ln>
          <a:effectLst>
            <a:outerShdw blurRad="292100" dist="139700" dir="2700000" algn="tl" rotWithShape="0">
              <a:srgbClr val="333333">
                <a:alpha val="65000"/>
              </a:srgbClr>
            </a:outerShdw>
          </a:effectLst>
        </p:spPr>
      </p:pic>
      <p:sp>
        <p:nvSpPr>
          <p:cNvPr id="4" name="Date Placeholder 3"/>
          <p:cNvSpPr>
            <a:spLocks noGrp="1"/>
          </p:cNvSpPr>
          <p:nvPr>
            <p:ph type="dt" sz="half" idx="10"/>
          </p:nvPr>
        </p:nvSpPr>
        <p:spPr/>
        <p:txBody>
          <a:bodyPr/>
          <a:lstStyle/>
          <a:p>
            <a:r>
              <a:rPr lang="en-US" dirty="0" smtClean="0"/>
              <a:t>LSOHC</a:t>
            </a:r>
            <a:r>
              <a:rPr lang="en-US" dirty="0"/>
              <a:t>, 11/21/19</a:t>
            </a:r>
          </a:p>
          <a:p>
            <a:endParaRPr lang="en-US" dirty="0"/>
          </a:p>
        </p:txBody>
      </p:sp>
      <p:sp>
        <p:nvSpPr>
          <p:cNvPr id="5" name="Footer Placeholder 4"/>
          <p:cNvSpPr>
            <a:spLocks noGrp="1"/>
          </p:cNvSpPr>
          <p:nvPr>
            <p:ph type="ftr" sz="quarter" idx="3"/>
          </p:nvPr>
        </p:nvSpPr>
        <p:spPr/>
        <p:txBody>
          <a:bodyPr/>
          <a:lstStyle/>
          <a:p>
            <a:r>
              <a:rPr lang="en-US" dirty="0" smtClean="0"/>
              <a:t>Owned by You, Managed by DNR | mndnr.gov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17</a:t>
            </a:fld>
            <a:endParaRPr lang="en-US" dirty="0"/>
          </a:p>
        </p:txBody>
      </p:sp>
    </p:spTree>
    <p:extLst>
      <p:ext uri="{BB962C8B-B14F-4D97-AF65-F5344CB8AC3E}">
        <p14:creationId xmlns:p14="http://schemas.microsoft.com/office/powerpoint/2010/main" val="2406163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Blandin Forests for the Future Conservation Easement </a:t>
            </a:r>
            <a:endParaRPr lang="en-US" dirty="0"/>
          </a:p>
        </p:txBody>
      </p:sp>
      <p:sp>
        <p:nvSpPr>
          <p:cNvPr id="3" name="Content Placeholder 2"/>
          <p:cNvSpPr>
            <a:spLocks noGrp="1"/>
          </p:cNvSpPr>
          <p:nvPr>
            <p:ph idx="1"/>
          </p:nvPr>
        </p:nvSpPr>
        <p:spPr>
          <a:xfrm>
            <a:off x="628650" y="1825625"/>
            <a:ext cx="7886700" cy="2533724"/>
          </a:xfrm>
        </p:spPr>
        <p:txBody>
          <a:bodyPr/>
          <a:lstStyle/>
          <a:p>
            <a:r>
              <a:rPr lang="en-US" dirty="0" smtClean="0"/>
              <a:t>Minnesota Forests for the Future program protects contiguous private working forest in Minnesota. </a:t>
            </a:r>
          </a:p>
          <a:p>
            <a:r>
              <a:rPr lang="en-US" dirty="0"/>
              <a:t>Conservation easement granted </a:t>
            </a:r>
            <a:r>
              <a:rPr lang="en-US" dirty="0" smtClean="0"/>
              <a:t>to the state by </a:t>
            </a:r>
            <a:r>
              <a:rPr lang="en-US" dirty="0"/>
              <a:t>the Blandin Paper </a:t>
            </a:r>
            <a:r>
              <a:rPr lang="en-US" dirty="0" smtClean="0"/>
              <a:t>Company.</a:t>
            </a:r>
            <a:endParaRPr lang="en-US" dirty="0"/>
          </a:p>
          <a:p>
            <a:r>
              <a:rPr lang="en-US" dirty="0" smtClean="0"/>
              <a:t>Easement </a:t>
            </a:r>
            <a:r>
              <a:rPr lang="en-US" dirty="0"/>
              <a:t>covers land in Aitkin, Beltrami, Cass, Clearwater, Itasca, Koochiching and St. Louis counties. </a:t>
            </a:r>
            <a:endParaRPr lang="en-US" dirty="0" smtClean="0"/>
          </a:p>
          <a:p>
            <a:r>
              <a:rPr lang="en-US" dirty="0" smtClean="0"/>
              <a:t>Easement language drafted to address the state’s mineral interests: </a:t>
            </a:r>
          </a:p>
          <a:p>
            <a:endParaRPr lang="en-US" dirty="0" smtClean="0"/>
          </a:p>
          <a:p>
            <a:endParaRPr lang="en-US" dirty="0" smtClean="0"/>
          </a:p>
          <a:p>
            <a:endParaRPr lang="en-US" dirty="0" smtClean="0"/>
          </a:p>
          <a:p>
            <a:endParaRPr lang="en-US" dirty="0"/>
          </a:p>
        </p:txBody>
      </p:sp>
      <p:sp>
        <p:nvSpPr>
          <p:cNvPr id="4" name="TextBox 3"/>
          <p:cNvSpPr txBox="1"/>
          <p:nvPr/>
        </p:nvSpPr>
        <p:spPr>
          <a:xfrm>
            <a:off x="925551" y="4560135"/>
            <a:ext cx="7589799" cy="1077218"/>
          </a:xfrm>
          <a:prstGeom prst="rect">
            <a:avLst/>
          </a:prstGeom>
          <a:noFill/>
        </p:spPr>
        <p:txBody>
          <a:bodyPr wrap="square" rtlCol="0">
            <a:spAutoFit/>
          </a:bodyPr>
          <a:lstStyle/>
          <a:p>
            <a:pPr lvl="1" indent="-457200">
              <a:tabLst>
                <a:tab pos="457200" algn="l"/>
              </a:tabLst>
            </a:pPr>
            <a:r>
              <a:rPr lang="en-US" sz="1600" dirty="0" smtClean="0">
                <a:latin typeface="Times New Roman" panose="02020603050405020304" pitchFamily="18" charset="0"/>
                <a:cs typeface="Times New Roman" panose="02020603050405020304" pitchFamily="18" charset="0"/>
              </a:rPr>
              <a:t>5.2 	</a:t>
            </a:r>
            <a:r>
              <a:rPr lang="en-US" sz="1600" u="heavy" dirty="0" smtClean="0">
                <a:latin typeface="Times New Roman" panose="02020603050405020304" pitchFamily="18" charset="0"/>
                <a:cs typeface="Times New Roman" panose="02020603050405020304" pitchFamily="18" charset="0"/>
              </a:rPr>
              <a:t>State </a:t>
            </a:r>
            <a:r>
              <a:rPr lang="en-US" sz="1600" u="heavy" dirty="0">
                <a:latin typeface="Times New Roman" panose="02020603050405020304" pitchFamily="18" charset="0"/>
                <a:cs typeface="Times New Roman" panose="02020603050405020304" pitchFamily="18" charset="0"/>
              </a:rPr>
              <a:t>Rights to Manage Minerals, Sand and Gravel.</a:t>
            </a:r>
            <a:r>
              <a:rPr lang="en-US" sz="1600" dirty="0">
                <a:latin typeface="Times New Roman" panose="02020603050405020304" pitchFamily="18" charset="0"/>
                <a:cs typeface="Times New Roman" panose="02020603050405020304" pitchFamily="18" charset="0"/>
              </a:rPr>
              <a:t> The acceptance of this Conservation Easement by the State of Minnesota shall not abridge or limit the State of Minnesota's rights and fiduciary obligations to manage the state-owned minerals and state-owned sand and gravel in or on the Protected Property.</a:t>
            </a:r>
          </a:p>
        </p:txBody>
      </p:sp>
      <p:sp>
        <p:nvSpPr>
          <p:cNvPr id="5" name="Date Placeholder 4"/>
          <p:cNvSpPr>
            <a:spLocks noGrp="1"/>
          </p:cNvSpPr>
          <p:nvPr>
            <p:ph type="dt" sz="half" idx="10"/>
          </p:nvPr>
        </p:nvSpPr>
        <p:spPr/>
        <p:txBody>
          <a:bodyPr/>
          <a:lstStyle/>
          <a:p>
            <a:r>
              <a:rPr lang="en-US" dirty="0"/>
              <a:t>LSOHC, 11/21/19</a:t>
            </a:r>
          </a:p>
        </p:txBody>
      </p:sp>
      <p:sp>
        <p:nvSpPr>
          <p:cNvPr id="6" name="Footer Placeholder 5"/>
          <p:cNvSpPr>
            <a:spLocks noGrp="1"/>
          </p:cNvSpPr>
          <p:nvPr>
            <p:ph type="ftr" sz="quarter" idx="3"/>
          </p:nvPr>
        </p:nvSpPr>
        <p:spPr/>
        <p:txBody>
          <a:bodyPr/>
          <a:lstStyle/>
          <a:p>
            <a:r>
              <a:rPr lang="en-US" dirty="0" smtClean="0"/>
              <a:t>Owned by You, Managed by DNR | mndnr.gov</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18</a:t>
            </a:fld>
            <a:endParaRPr lang="en-US" dirty="0"/>
          </a:p>
        </p:txBody>
      </p:sp>
    </p:spTree>
    <p:extLst>
      <p:ext uri="{BB962C8B-B14F-4D97-AF65-F5344CB8AC3E}">
        <p14:creationId xmlns:p14="http://schemas.microsoft.com/office/powerpoint/2010/main" val="2781916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Blandin Forests for the Future Conservation </a:t>
            </a:r>
            <a:r>
              <a:rPr lang="en-US" dirty="0" smtClean="0"/>
              <a:t>Easement </a:t>
            </a:r>
            <a:r>
              <a:rPr lang="en-US" sz="1400" dirty="0" smtClean="0"/>
              <a:t>II</a:t>
            </a:r>
            <a:r>
              <a:rPr lang="en-US" dirty="0" smtClean="0"/>
              <a:t> </a:t>
            </a:r>
            <a:endParaRPr lang="en-US" dirty="0"/>
          </a:p>
        </p:txBody>
      </p:sp>
      <p:sp>
        <p:nvSpPr>
          <p:cNvPr id="3" name="Content Placeholder 2"/>
          <p:cNvSpPr>
            <a:spLocks noGrp="1"/>
          </p:cNvSpPr>
          <p:nvPr>
            <p:ph idx="1"/>
          </p:nvPr>
        </p:nvSpPr>
        <p:spPr/>
        <p:txBody>
          <a:bodyPr/>
          <a:lstStyle/>
          <a:p>
            <a:r>
              <a:rPr lang="en-US" dirty="0" smtClean="0"/>
              <a:t>Language in the easement takes a tiered approach and specifically addresses mineral exploration, potential mining and substituted lands.</a:t>
            </a:r>
          </a:p>
          <a:p>
            <a:pPr lvl="1">
              <a:buFont typeface="Wingdings" panose="05000000000000000000" pitchFamily="2" charset="2"/>
              <a:buChar char="q"/>
            </a:pPr>
            <a:r>
              <a:rPr lang="en-US" b="1" dirty="0" smtClean="0"/>
              <a:t>Exploration: </a:t>
            </a:r>
            <a:r>
              <a:rPr lang="en-US" dirty="0" smtClean="0"/>
              <a:t>The state may authorize exploration for state-owned minerals. Upon completion of exploration activities, land shall be re-contoured and re-vegetated to its condition prior to exploration.</a:t>
            </a:r>
          </a:p>
          <a:p>
            <a:pPr lvl="1">
              <a:buFont typeface="Wingdings" panose="05000000000000000000" pitchFamily="2" charset="2"/>
              <a:buChar char="q"/>
            </a:pPr>
            <a:r>
              <a:rPr lang="en-US" b="1" dirty="0" smtClean="0"/>
              <a:t>Mining: </a:t>
            </a:r>
            <a:r>
              <a:rPr lang="en-US" dirty="0" smtClean="0"/>
              <a:t>The state may authorize mining of state-owned minerals. Upon completion, land shall be reclaimed. If any of the surface areas cannot be re-contoured and re-vegetated for forest use, then new lands must be substituted.</a:t>
            </a:r>
          </a:p>
          <a:p>
            <a:pPr lvl="1">
              <a:buFont typeface="Wingdings" panose="05000000000000000000" pitchFamily="2" charset="2"/>
              <a:buChar char="q"/>
            </a:pPr>
            <a:r>
              <a:rPr lang="en-US" b="1" dirty="0" smtClean="0"/>
              <a:t>Substituted Land: </a:t>
            </a:r>
            <a:r>
              <a:rPr lang="en-US" dirty="0" smtClean="0"/>
              <a:t>the state is obligated to ensure that new lands are substituted for the surface area if certain disturbances occur because of mining. Requirements for substituted land are outlined in the easement (same or greater value, Laurentian Mixed Forest Province, forestland suitable for commercial forest management etc.) </a:t>
            </a:r>
          </a:p>
          <a:p>
            <a:pPr marL="0" indent="0">
              <a:buNone/>
            </a:pPr>
            <a:endParaRPr lang="en-US" dirty="0"/>
          </a:p>
        </p:txBody>
      </p:sp>
      <p:sp>
        <p:nvSpPr>
          <p:cNvPr id="4" name="Date Placeholder 3"/>
          <p:cNvSpPr>
            <a:spLocks noGrp="1"/>
          </p:cNvSpPr>
          <p:nvPr>
            <p:ph type="dt" sz="half" idx="10"/>
          </p:nvPr>
        </p:nvSpPr>
        <p:spPr/>
        <p:txBody>
          <a:bodyPr/>
          <a:lstStyle/>
          <a:p>
            <a:r>
              <a:rPr lang="en-US" dirty="0"/>
              <a:t>LSOHC, 11/21/19</a:t>
            </a:r>
          </a:p>
        </p:txBody>
      </p:sp>
      <p:sp>
        <p:nvSpPr>
          <p:cNvPr id="5" name="Footer Placeholder 4"/>
          <p:cNvSpPr>
            <a:spLocks noGrp="1"/>
          </p:cNvSpPr>
          <p:nvPr>
            <p:ph type="ftr" sz="quarter" idx="3"/>
          </p:nvPr>
        </p:nvSpPr>
        <p:spPr/>
        <p:txBody>
          <a:bodyPr/>
          <a:lstStyle/>
          <a:p>
            <a:r>
              <a:rPr lang="en-US" dirty="0" smtClean="0"/>
              <a:t>Owned by You, Managed by DNR | mndnr.gov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19</a:t>
            </a:fld>
            <a:endParaRPr lang="en-US" dirty="0"/>
          </a:p>
        </p:txBody>
      </p:sp>
    </p:spTree>
    <p:extLst>
      <p:ext uri="{BB962C8B-B14F-4D97-AF65-F5344CB8AC3E}">
        <p14:creationId xmlns:p14="http://schemas.microsoft.com/office/powerpoint/2010/main" val="2034387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a:xfrm>
            <a:off x="628650" y="1806575"/>
            <a:ext cx="7886700" cy="4114800"/>
          </a:xfrm>
        </p:spPr>
        <p:txBody>
          <a:bodyPr/>
          <a:lstStyle/>
          <a:p>
            <a:pPr marL="457200" indent="-457200">
              <a:buFont typeface="+mj-lt"/>
              <a:buAutoNum type="arabicPeriod"/>
            </a:pPr>
            <a:r>
              <a:rPr lang="en-US" dirty="0" smtClean="0"/>
              <a:t>Mineral Ownership and Severed Mineral Interests in Minnesota</a:t>
            </a:r>
          </a:p>
          <a:p>
            <a:pPr marL="457200" indent="-457200">
              <a:buFont typeface="+mj-lt"/>
              <a:buAutoNum type="arabicPeriod"/>
            </a:pPr>
            <a:r>
              <a:rPr lang="en-US" dirty="0" smtClean="0"/>
              <a:t>State-Owned Minerals</a:t>
            </a:r>
          </a:p>
          <a:p>
            <a:pPr marL="457200" indent="-457200">
              <a:buFont typeface="+mj-lt"/>
              <a:buAutoNum type="arabicPeriod"/>
            </a:pPr>
            <a:r>
              <a:rPr lang="en-US" dirty="0" smtClean="0"/>
              <a:t>LSOHC Projects and Minerals</a:t>
            </a:r>
            <a:endParaRPr lang="en-US" dirty="0"/>
          </a:p>
        </p:txBody>
      </p:sp>
      <p:pic>
        <p:nvPicPr>
          <p:cNvPr id="7" name="Picture 2" descr="Striated rocky outcroppi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861018" y="3559593"/>
            <a:ext cx="556993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r>
              <a:rPr lang="en-US" dirty="0" smtClean="0"/>
              <a:t>LSOHC, 11/21/19</a:t>
            </a:r>
            <a:endParaRPr lang="en-US" dirty="0"/>
          </a:p>
        </p:txBody>
      </p:sp>
      <p:sp>
        <p:nvSpPr>
          <p:cNvPr id="5" name="Footer Placeholder 4"/>
          <p:cNvSpPr>
            <a:spLocks noGrp="1"/>
          </p:cNvSpPr>
          <p:nvPr>
            <p:ph type="ftr" sz="quarter" idx="3"/>
          </p:nvPr>
        </p:nvSpPr>
        <p:spPr/>
        <p:txBody>
          <a:bodyPr/>
          <a:lstStyle/>
          <a:p>
            <a:r>
              <a:rPr lang="en-US" dirty="0" smtClean="0"/>
              <a:t>Owned by You, Managed by DNR | mndnr.gov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3706358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p:txBody>
          <a:bodyPr/>
          <a:lstStyle/>
          <a:p>
            <a:r>
              <a:rPr lang="en-US" sz="2400" dirty="0" smtClean="0">
                <a:hlinkClick r:id="rId2"/>
              </a:rPr>
              <a:t>Mineral Rights Ownership in Minnesota, Frequently Asked Questions</a:t>
            </a:r>
            <a:endParaRPr lang="en-US" sz="2400" dirty="0" smtClean="0"/>
          </a:p>
          <a:p>
            <a:r>
              <a:rPr lang="en-US" sz="2400" dirty="0" smtClean="0">
                <a:hlinkClick r:id="rId3"/>
              </a:rPr>
              <a:t>DNR Lands and Minerals website</a:t>
            </a:r>
            <a:endParaRPr lang="en-US" sz="2400" dirty="0" smtClean="0"/>
          </a:p>
          <a:p>
            <a:r>
              <a:rPr lang="en-US" sz="2400" dirty="0">
                <a:hlinkClick r:id="rId4"/>
              </a:rPr>
              <a:t>Public Land and Mineral Ownership: A Guide for </a:t>
            </a:r>
            <a:r>
              <a:rPr lang="en-US" sz="2400" dirty="0" smtClean="0">
                <a:hlinkClick r:id="rId4"/>
              </a:rPr>
              <a:t>Teachers</a:t>
            </a:r>
            <a:endParaRPr lang="en-US" sz="2400" dirty="0" smtClean="0"/>
          </a:p>
          <a:p>
            <a:r>
              <a:rPr lang="en-US" sz="2400" dirty="0" smtClean="0">
                <a:hlinkClick r:id="rId5"/>
              </a:rPr>
              <a:t>Minnesota Statutes Chapter 93, Mineral Lands</a:t>
            </a:r>
            <a:endParaRPr lang="en-US" sz="2400" dirty="0" smtClean="0"/>
          </a:p>
          <a:p>
            <a:endParaRPr lang="en-US" dirty="0"/>
          </a:p>
        </p:txBody>
      </p:sp>
      <p:sp>
        <p:nvSpPr>
          <p:cNvPr id="4" name="Date Placeholder 3"/>
          <p:cNvSpPr>
            <a:spLocks noGrp="1"/>
          </p:cNvSpPr>
          <p:nvPr>
            <p:ph type="dt" sz="half" idx="10"/>
          </p:nvPr>
        </p:nvSpPr>
        <p:spPr/>
        <p:txBody>
          <a:bodyPr/>
          <a:lstStyle/>
          <a:p>
            <a:r>
              <a:rPr lang="en-US" dirty="0" smtClean="0"/>
              <a:t>LSOHC</a:t>
            </a:r>
            <a:r>
              <a:rPr lang="en-US" dirty="0"/>
              <a:t>, 11/21/19</a:t>
            </a:r>
          </a:p>
          <a:p>
            <a:endParaRPr lang="en-US" dirty="0"/>
          </a:p>
        </p:txBody>
      </p:sp>
      <p:sp>
        <p:nvSpPr>
          <p:cNvPr id="5" name="Footer Placeholder 4"/>
          <p:cNvSpPr>
            <a:spLocks noGrp="1"/>
          </p:cNvSpPr>
          <p:nvPr>
            <p:ph type="ftr" sz="quarter" idx="3"/>
          </p:nvPr>
        </p:nvSpPr>
        <p:spPr/>
        <p:txBody>
          <a:bodyPr/>
          <a:lstStyle/>
          <a:p>
            <a:r>
              <a:rPr lang="en-US" dirty="0" smtClean="0"/>
              <a:t>Owned by You, Managed by DNR | mndnr.gov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20</a:t>
            </a:fld>
            <a:endParaRPr lang="en-US" dirty="0"/>
          </a:p>
        </p:txBody>
      </p:sp>
    </p:spTree>
    <p:extLst>
      <p:ext uri="{BB962C8B-B14F-4D97-AF65-F5344CB8AC3E}">
        <p14:creationId xmlns:p14="http://schemas.microsoft.com/office/powerpoint/2010/main" val="36465695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sz="quarter" idx="13"/>
          </p:nvPr>
        </p:nvSpPr>
        <p:spPr/>
        <p:txBody>
          <a:bodyPr>
            <a:normAutofit/>
          </a:bodyPr>
          <a:lstStyle/>
          <a:p>
            <a:r>
              <a:rPr lang="en-US" sz="2000" b="1" dirty="0" smtClean="0"/>
              <a:t>Susan Damon</a:t>
            </a:r>
          </a:p>
          <a:p>
            <a:r>
              <a:rPr lang="en-US" sz="2000" i="1" dirty="0" smtClean="0">
                <a:hlinkClick r:id="rId2"/>
              </a:rPr>
              <a:t>susan.damon@state.mn.us</a:t>
            </a:r>
            <a:endParaRPr lang="en-US" sz="2000" i="1" dirty="0" smtClean="0"/>
          </a:p>
          <a:p>
            <a:r>
              <a:rPr lang="en-US" sz="2000" dirty="0" smtClean="0"/>
              <a:t>651-259-5961</a:t>
            </a:r>
          </a:p>
          <a:p>
            <a:r>
              <a:rPr lang="en-US" sz="2000" b="1" dirty="0" smtClean="0"/>
              <a:t>Vicki Sellner</a:t>
            </a:r>
          </a:p>
          <a:p>
            <a:r>
              <a:rPr lang="en-US" sz="2000" i="1" dirty="0" smtClean="0">
                <a:hlinkClick r:id="rId3"/>
              </a:rPr>
              <a:t>vicki.sellner@state.mn.us</a:t>
            </a:r>
            <a:endParaRPr lang="en-US" sz="2000" i="1" dirty="0" smtClean="0"/>
          </a:p>
          <a:p>
            <a:r>
              <a:rPr lang="en-US" sz="2000" dirty="0" smtClean="0"/>
              <a:t>218-231-8454</a:t>
            </a:r>
          </a:p>
          <a:p>
            <a:endParaRPr lang="en-US" sz="2100" dirty="0"/>
          </a:p>
        </p:txBody>
      </p:sp>
      <p:sp>
        <p:nvSpPr>
          <p:cNvPr id="4" name="Date Placeholder 3"/>
          <p:cNvSpPr>
            <a:spLocks noGrp="1"/>
          </p:cNvSpPr>
          <p:nvPr>
            <p:ph type="dt" sz="half" idx="10"/>
          </p:nvPr>
        </p:nvSpPr>
        <p:spPr/>
        <p:txBody>
          <a:bodyPr/>
          <a:lstStyle/>
          <a:p>
            <a:r>
              <a:rPr lang="en-US" dirty="0"/>
              <a:t>LSOHC, 11/21/19</a:t>
            </a:r>
          </a:p>
        </p:txBody>
      </p:sp>
      <p:sp>
        <p:nvSpPr>
          <p:cNvPr id="5" name="Footer Placeholder 4"/>
          <p:cNvSpPr>
            <a:spLocks noGrp="1"/>
          </p:cNvSpPr>
          <p:nvPr>
            <p:ph type="ftr" sz="quarter" idx="12"/>
          </p:nvPr>
        </p:nvSpPr>
        <p:spPr/>
        <p:txBody>
          <a:bodyPr/>
          <a:lstStyle/>
          <a:p>
            <a:r>
              <a:rPr lang="en-US" dirty="0" smtClean="0">
                <a:solidFill>
                  <a:schemeClr val="tx2"/>
                </a:solidFill>
              </a:rPr>
              <a:t>Owned by You, Managed by DNR | mndnr.gov</a:t>
            </a:r>
            <a:endParaRPr lang="en-US" dirty="0">
              <a:solidFill>
                <a:schemeClr val="tx2"/>
              </a:solidFill>
            </a:endParaRPr>
          </a:p>
        </p:txBody>
      </p:sp>
      <p:sp>
        <p:nvSpPr>
          <p:cNvPr id="6" name="Slide Number Placeholder 5"/>
          <p:cNvSpPr>
            <a:spLocks noGrp="1"/>
          </p:cNvSpPr>
          <p:nvPr>
            <p:ph type="sldNum" sz="quarter" idx="11"/>
          </p:nvPr>
        </p:nvSpPr>
        <p:spPr/>
        <p:txBody>
          <a:bodyPr/>
          <a:lstStyle/>
          <a:p>
            <a:fld id="{48F63A3B-78C7-47BE-AE5E-E10140E04643}" type="slidenum">
              <a:rPr lang="en-US" smtClean="0"/>
              <a:pPr/>
              <a:t>21</a:t>
            </a:fld>
            <a:endParaRPr lang="en-US" dirty="0"/>
          </a:p>
        </p:txBody>
      </p:sp>
    </p:spTree>
    <p:extLst>
      <p:ext uri="{BB962C8B-B14F-4D97-AF65-F5344CB8AC3E}">
        <p14:creationId xmlns:p14="http://schemas.microsoft.com/office/powerpoint/2010/main" val="242918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99515"/>
            <a:ext cx="7886700" cy="814245"/>
          </a:xfrm>
        </p:spPr>
        <p:txBody>
          <a:bodyPr/>
          <a:lstStyle/>
          <a:p>
            <a:pPr algn="l"/>
            <a:r>
              <a:rPr lang="en-US" sz="1800" dirty="0">
                <a:solidFill>
                  <a:schemeClr val="bg1"/>
                </a:solidFill>
              </a:rPr>
              <a:t>500 Lafayette Road</a:t>
            </a:r>
            <a:br>
              <a:rPr lang="en-US" sz="1800" dirty="0">
                <a:solidFill>
                  <a:schemeClr val="bg1"/>
                </a:solidFill>
              </a:rPr>
            </a:br>
            <a:r>
              <a:rPr lang="en-US" sz="1800" dirty="0">
                <a:solidFill>
                  <a:schemeClr val="bg1"/>
                </a:solidFill>
              </a:rPr>
              <a:t>St. Paul, MN 55155-4040</a:t>
            </a:r>
            <a:br>
              <a:rPr lang="en-US" sz="1800" dirty="0">
                <a:solidFill>
                  <a:schemeClr val="bg1"/>
                </a:solidFill>
              </a:rPr>
            </a:br>
            <a:r>
              <a:rPr lang="en-US" sz="1800" dirty="0">
                <a:solidFill>
                  <a:schemeClr val="bg1"/>
                </a:solidFill>
              </a:rPr>
              <a:t>888-646-6367 or 651-296-6157</a:t>
            </a:r>
            <a:br>
              <a:rPr lang="en-US" sz="1800" dirty="0">
                <a:solidFill>
                  <a:schemeClr val="bg1"/>
                </a:solidFill>
              </a:rPr>
            </a:br>
            <a:r>
              <a:rPr lang="en-US" sz="1800" dirty="0">
                <a:solidFill>
                  <a:schemeClr val="bg1"/>
                </a:solidFill>
              </a:rPr>
              <a:t>mndnr.gov</a:t>
            </a:r>
            <a:br>
              <a:rPr lang="en-US" sz="1800" dirty="0">
                <a:solidFill>
                  <a:schemeClr val="bg1"/>
                </a:solidFill>
              </a:rPr>
            </a:br>
            <a:endParaRPr lang="en-US" sz="1800" dirty="0">
              <a:solidFill>
                <a:schemeClr val="bg1"/>
              </a:solidFill>
              <a:latin typeface="+mn-lt"/>
            </a:endParaRPr>
          </a:p>
        </p:txBody>
      </p:sp>
      <p:sp>
        <p:nvSpPr>
          <p:cNvPr id="3" name="Text Placeholder 2"/>
          <p:cNvSpPr>
            <a:spLocks noGrp="1"/>
          </p:cNvSpPr>
          <p:nvPr>
            <p:ph type="body" sz="quarter" idx="13"/>
          </p:nvPr>
        </p:nvSpPr>
        <p:spPr>
          <a:xfrm>
            <a:off x="628650" y="2713760"/>
            <a:ext cx="7988877" cy="2632364"/>
          </a:xfrm>
        </p:spPr>
        <p:txBody>
          <a:bodyPr>
            <a:normAutofit fontScale="25000" lnSpcReduction="20000"/>
          </a:bodyPr>
          <a:lstStyle/>
          <a:p>
            <a:pPr algn="l"/>
            <a:r>
              <a:rPr lang="en-US" sz="7200" dirty="0"/>
              <a:t>The Minnesota DNR prohibits discrimination in its programs and services based on race, color, creed, religion, national origin, sex, public assistance status, age, sexual orientation or disability. Persons with disabilities may request reasonable modifications to access or participate in DNR programs and services by contacting the DNR ADA Title II Coordinator at </a:t>
            </a:r>
            <a:r>
              <a:rPr lang="en-US" sz="7200" u="sng" dirty="0"/>
              <a:t>info.dnr@state.mn.us </a:t>
            </a:r>
            <a:r>
              <a:rPr lang="en-US" sz="7200" dirty="0"/>
              <a:t>or 651-296-6157. Discrimination inquiries should be sent to Minnesota DNR, 500 Lafayette Road, St. Paul, MN 55155-4049; or Office of Civil Rights, U.S. Department of the Interior, 1849 C. Street NW, Washington, D.C. 20240.</a:t>
            </a:r>
          </a:p>
          <a:p>
            <a:pPr algn="l"/>
            <a:r>
              <a:rPr lang="en-US" dirty="0"/>
              <a:t> </a:t>
            </a:r>
          </a:p>
          <a:p>
            <a:pPr algn="l"/>
            <a:r>
              <a:rPr lang="en-US" dirty="0"/>
              <a:t> </a:t>
            </a:r>
            <a:endParaRPr lang="en-US" sz="2775" dirty="0"/>
          </a:p>
          <a:p>
            <a:pPr algn="l"/>
            <a:r>
              <a:rPr lang="en-US" sz="7200" dirty="0"/>
              <a:t>©2017, State of Minnesota, Department of Natural Resources</a:t>
            </a:r>
          </a:p>
          <a:p>
            <a:endParaRPr lang="en-US" dirty="0"/>
          </a:p>
        </p:txBody>
      </p:sp>
      <p:sp>
        <p:nvSpPr>
          <p:cNvPr id="4" name="Date Placeholder 3"/>
          <p:cNvSpPr>
            <a:spLocks noGrp="1"/>
          </p:cNvSpPr>
          <p:nvPr>
            <p:ph type="dt" sz="half" idx="10"/>
          </p:nvPr>
        </p:nvSpPr>
        <p:spPr/>
        <p:txBody>
          <a:bodyPr/>
          <a:lstStyle/>
          <a:p>
            <a:r>
              <a:rPr lang="en-US" dirty="0"/>
              <a:t>LSOHC, 11/21/19</a:t>
            </a:r>
          </a:p>
        </p:txBody>
      </p:sp>
      <p:sp>
        <p:nvSpPr>
          <p:cNvPr id="5" name="Footer Placeholder 4"/>
          <p:cNvSpPr>
            <a:spLocks noGrp="1"/>
          </p:cNvSpPr>
          <p:nvPr>
            <p:ph type="ftr" sz="quarter" idx="12"/>
          </p:nvPr>
        </p:nvSpPr>
        <p:spPr/>
        <p:txBody>
          <a:bodyPr/>
          <a:lstStyle/>
          <a:p>
            <a:r>
              <a:rPr lang="en-US" dirty="0" smtClean="0"/>
              <a:t>Owned by You, Managed by DNR | mndnr.gov</a:t>
            </a:r>
            <a:endParaRPr lang="en-US" dirty="0"/>
          </a:p>
        </p:txBody>
      </p:sp>
      <p:sp>
        <p:nvSpPr>
          <p:cNvPr id="6" name="Slide Number Placeholder 5"/>
          <p:cNvSpPr>
            <a:spLocks noGrp="1"/>
          </p:cNvSpPr>
          <p:nvPr>
            <p:ph type="sldNum" sz="quarter" idx="11"/>
          </p:nvPr>
        </p:nvSpPr>
        <p:spPr/>
        <p:txBody>
          <a:bodyPr/>
          <a:lstStyle/>
          <a:p>
            <a:fld id="{48F63A3B-78C7-47BE-AE5E-E10140E04643}" type="slidenum">
              <a:rPr lang="en-US" smtClean="0"/>
              <a:pPr/>
              <a:t>22</a:t>
            </a:fld>
            <a:endParaRPr lang="en-US" dirty="0"/>
          </a:p>
        </p:txBody>
      </p:sp>
      <p:pic>
        <p:nvPicPr>
          <p:cNvPr id="7" name="Picture 6" descr="Minnesota Department of Natural Resources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307" y="1043587"/>
            <a:ext cx="3113432" cy="571972"/>
          </a:xfrm>
          <a:prstGeom prst="rect">
            <a:avLst/>
          </a:prstGeom>
        </p:spPr>
      </p:pic>
    </p:spTree>
    <p:extLst>
      <p:ext uri="{BB962C8B-B14F-4D97-AF65-F5344CB8AC3E}">
        <p14:creationId xmlns:p14="http://schemas.microsoft.com/office/powerpoint/2010/main" val="285117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Mineral Ownership in Minnesota</a:t>
            </a:r>
            <a:endParaRPr lang="en-US" dirty="0"/>
          </a:p>
        </p:txBody>
      </p:sp>
      <p:sp>
        <p:nvSpPr>
          <p:cNvPr id="3" name="Content Placeholder 2"/>
          <p:cNvSpPr>
            <a:spLocks noGrp="1"/>
          </p:cNvSpPr>
          <p:nvPr>
            <p:ph idx="1"/>
          </p:nvPr>
        </p:nvSpPr>
        <p:spPr/>
        <p:txBody>
          <a:bodyPr>
            <a:normAutofit/>
          </a:bodyPr>
          <a:lstStyle/>
          <a:p>
            <a:r>
              <a:rPr lang="en-US" sz="2400" dirty="0" smtClean="0"/>
              <a:t>The majority of mineral rights in Minnesota are owned by corporations and individuals.</a:t>
            </a:r>
          </a:p>
          <a:p>
            <a:r>
              <a:rPr lang="en-US" sz="2400" dirty="0" smtClean="0"/>
              <a:t>The State of Minnesota is the largest single mineral rights owner, holding about 24% of all mineral rights in the state.  Most state mineral ownership is in northern Minnesota.</a:t>
            </a:r>
          </a:p>
          <a:p>
            <a:r>
              <a:rPr lang="en-US" sz="2400" dirty="0" smtClean="0"/>
              <a:t>The United States owns about 7% of the mineral rights in Minnesota (excluding lands held in trust for Tribal Nations).  Most federal mineral rights are in the Superior and Chippewa National Forests.</a:t>
            </a:r>
            <a:endParaRPr lang="en-US" sz="2400" dirty="0"/>
          </a:p>
        </p:txBody>
      </p:sp>
      <p:sp>
        <p:nvSpPr>
          <p:cNvPr id="4" name="Date Placeholder 3"/>
          <p:cNvSpPr>
            <a:spLocks noGrp="1"/>
          </p:cNvSpPr>
          <p:nvPr>
            <p:ph type="dt" sz="half" idx="10"/>
          </p:nvPr>
        </p:nvSpPr>
        <p:spPr/>
        <p:txBody>
          <a:bodyPr/>
          <a:lstStyle/>
          <a:p>
            <a:r>
              <a:rPr lang="en-US" dirty="0"/>
              <a:t>LSOHC, </a:t>
            </a:r>
            <a:r>
              <a:rPr lang="en-US" dirty="0" smtClean="0"/>
              <a:t>11/21/19</a:t>
            </a:r>
            <a:endParaRPr lang="en-US" dirty="0"/>
          </a:p>
        </p:txBody>
      </p:sp>
      <p:sp>
        <p:nvSpPr>
          <p:cNvPr id="5" name="Footer Placeholder 4"/>
          <p:cNvSpPr>
            <a:spLocks noGrp="1"/>
          </p:cNvSpPr>
          <p:nvPr>
            <p:ph type="ftr" sz="quarter" idx="3"/>
          </p:nvPr>
        </p:nvSpPr>
        <p:spPr/>
        <p:txBody>
          <a:bodyPr/>
          <a:lstStyle/>
          <a:p>
            <a:r>
              <a:rPr lang="en-US" dirty="0" smtClean="0"/>
              <a:t>Owned by You, Managed by DNR | mndnr.gov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2746509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1"/>
            <a:ext cx="9144000" cy="1216025"/>
          </a:xfrm>
        </p:spPr>
        <p:txBody>
          <a:bodyPr/>
          <a:lstStyle/>
          <a:p>
            <a:r>
              <a:rPr lang="en-US" dirty="0" smtClean="0"/>
              <a:t>Real Property Basics</a:t>
            </a:r>
            <a:endParaRPr lang="en-US" dirty="0"/>
          </a:p>
        </p:txBody>
      </p:sp>
      <p:sp>
        <p:nvSpPr>
          <p:cNvPr id="3" name="Content Placeholder 2"/>
          <p:cNvSpPr>
            <a:spLocks noGrp="1"/>
          </p:cNvSpPr>
          <p:nvPr>
            <p:ph idx="1"/>
          </p:nvPr>
        </p:nvSpPr>
        <p:spPr/>
        <p:txBody>
          <a:bodyPr/>
          <a:lstStyle/>
          <a:p>
            <a:r>
              <a:rPr lang="en-US" sz="2200" dirty="0" smtClean="0"/>
              <a:t>Real property ownership consists of a bundle of rights. </a:t>
            </a:r>
          </a:p>
          <a:p>
            <a:r>
              <a:rPr lang="en-US" sz="2200" dirty="0" smtClean="0"/>
              <a:t>The fee estate consists of a surface estate and a mineral estate. </a:t>
            </a:r>
          </a:p>
          <a:p>
            <a:pPr lvl="1"/>
            <a:r>
              <a:rPr lang="en-US" sz="2000" dirty="0" smtClean="0"/>
              <a:t>No specific depth where mineral estate begins.</a:t>
            </a:r>
          </a:p>
          <a:p>
            <a:pPr marL="0" indent="0">
              <a:buNone/>
            </a:pPr>
            <a:r>
              <a:rPr lang="en-US" sz="2400" b="1" dirty="0" smtClean="0"/>
              <a:t>    Fee estate	</a:t>
            </a:r>
            <a:r>
              <a:rPr lang="en-US" sz="2400" b="1" dirty="0"/>
              <a:t> </a:t>
            </a:r>
            <a:r>
              <a:rPr lang="en-US" sz="2400" b="1" dirty="0" smtClean="0"/>
              <a:t>      Surface estate	      Mineral estate</a:t>
            </a:r>
            <a:r>
              <a:rPr lang="en-US" b="1" dirty="0"/>
              <a:t>	</a:t>
            </a:r>
            <a:r>
              <a:rPr lang="en-US" b="1" dirty="0" smtClean="0"/>
              <a:t>	 						</a:t>
            </a:r>
            <a:endParaRPr lang="en-US" b="1" dirty="0"/>
          </a:p>
          <a:p>
            <a:pPr marL="0" indent="0">
              <a:buNone/>
            </a:pPr>
            <a:endParaRPr lang="en-US" dirty="0" smtClean="0"/>
          </a:p>
          <a:p>
            <a:endParaRPr lang="en-US" dirty="0"/>
          </a:p>
          <a:p>
            <a:pPr marL="0" indent="0">
              <a:buNone/>
            </a:pPr>
            <a:endParaRPr lang="en-US" dirty="0"/>
          </a:p>
        </p:txBody>
      </p:sp>
      <p:sp>
        <p:nvSpPr>
          <p:cNvPr id="7" name="Rectangle 6"/>
          <p:cNvSpPr/>
          <p:nvPr/>
        </p:nvSpPr>
        <p:spPr>
          <a:xfrm>
            <a:off x="1066800" y="4008664"/>
            <a:ext cx="1099457" cy="9688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Surface</a:t>
            </a:r>
            <a:endParaRPr lang="en-US" dirty="0"/>
          </a:p>
        </p:txBody>
      </p:sp>
      <p:sp>
        <p:nvSpPr>
          <p:cNvPr id="8" name="Rectangle 7"/>
          <p:cNvSpPr/>
          <p:nvPr/>
        </p:nvSpPr>
        <p:spPr>
          <a:xfrm>
            <a:off x="1066800" y="4996543"/>
            <a:ext cx="1099457" cy="947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Mineral</a:t>
            </a:r>
            <a:endParaRPr lang="en-US" dirty="0"/>
          </a:p>
        </p:txBody>
      </p:sp>
      <p:sp>
        <p:nvSpPr>
          <p:cNvPr id="9" name="Rectangle 8"/>
          <p:cNvSpPr/>
          <p:nvPr/>
        </p:nvSpPr>
        <p:spPr>
          <a:xfrm>
            <a:off x="3624943" y="4114801"/>
            <a:ext cx="1143000" cy="88174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Surface</a:t>
            </a:r>
            <a:endParaRPr lang="en-US" dirty="0"/>
          </a:p>
        </p:txBody>
      </p:sp>
      <p:sp>
        <p:nvSpPr>
          <p:cNvPr id="10" name="Rectangle 9" descr="Mineral estate relationship to surface"/>
          <p:cNvSpPr/>
          <p:nvPr/>
        </p:nvSpPr>
        <p:spPr>
          <a:xfrm>
            <a:off x="3624943" y="4996542"/>
            <a:ext cx="1143000" cy="94705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 name="Rectangle 10" descr="Surface estate relationship to minerals"/>
          <p:cNvSpPr/>
          <p:nvPr/>
        </p:nvSpPr>
        <p:spPr>
          <a:xfrm>
            <a:off x="6281056" y="4114800"/>
            <a:ext cx="1175657" cy="88174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2" name="Rectangle 11"/>
          <p:cNvSpPr/>
          <p:nvPr/>
        </p:nvSpPr>
        <p:spPr>
          <a:xfrm>
            <a:off x="6281057" y="4996542"/>
            <a:ext cx="1175657" cy="947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Mineral</a:t>
            </a:r>
            <a:endParaRPr lang="en-US" dirty="0"/>
          </a:p>
        </p:txBody>
      </p:sp>
      <p:sp>
        <p:nvSpPr>
          <p:cNvPr id="4" name="Date Placeholder 3"/>
          <p:cNvSpPr>
            <a:spLocks noGrp="1"/>
          </p:cNvSpPr>
          <p:nvPr>
            <p:ph type="dt" sz="half" idx="10"/>
          </p:nvPr>
        </p:nvSpPr>
        <p:spPr/>
        <p:txBody>
          <a:bodyPr/>
          <a:lstStyle/>
          <a:p>
            <a:r>
              <a:rPr lang="en-US" dirty="0"/>
              <a:t>LSOHC, 11/21/19</a:t>
            </a:r>
          </a:p>
          <a:p>
            <a:endParaRPr lang="en-US" dirty="0"/>
          </a:p>
        </p:txBody>
      </p:sp>
      <p:sp>
        <p:nvSpPr>
          <p:cNvPr id="5" name="Footer Placeholder 4"/>
          <p:cNvSpPr>
            <a:spLocks noGrp="1"/>
          </p:cNvSpPr>
          <p:nvPr>
            <p:ph type="ftr" sz="quarter" idx="3"/>
          </p:nvPr>
        </p:nvSpPr>
        <p:spPr/>
        <p:txBody>
          <a:bodyPr/>
          <a:lstStyle/>
          <a:p>
            <a:r>
              <a:rPr lang="en-US" dirty="0" smtClean="0"/>
              <a:t>Owned by You, Managed by DNR | mndnr.gov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1885627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Mineral Estate/Severed Minerals</a:t>
            </a:r>
            <a:endParaRPr lang="en-US" dirty="0"/>
          </a:p>
        </p:txBody>
      </p:sp>
      <p:sp>
        <p:nvSpPr>
          <p:cNvPr id="3" name="Content Placeholder 2"/>
          <p:cNvSpPr>
            <a:spLocks noGrp="1"/>
          </p:cNvSpPr>
          <p:nvPr>
            <p:ph idx="1"/>
          </p:nvPr>
        </p:nvSpPr>
        <p:spPr/>
        <p:txBody>
          <a:bodyPr>
            <a:normAutofit fontScale="70000" lnSpcReduction="20000"/>
          </a:bodyPr>
          <a:lstStyle/>
          <a:p>
            <a:r>
              <a:rPr lang="en-US" sz="2400" dirty="0" smtClean="0"/>
              <a:t>Mineral rights can be sold and owned separately from the surface interests.  If separated from the surface rights, the minerals are called “severed minerals.”</a:t>
            </a:r>
          </a:p>
          <a:p>
            <a:r>
              <a:rPr lang="en-US" sz="2400" dirty="0" smtClean="0"/>
              <a:t>How are mineral rights severed from surface ownership?</a:t>
            </a:r>
          </a:p>
          <a:p>
            <a:pPr lvl="1"/>
            <a:r>
              <a:rPr lang="en-US" sz="2100" dirty="0" smtClean="0"/>
              <a:t>Most commonly, mineral rights are reserved upon sale of the land.  The state includes the following reservation language in its deeds conveying state land: </a:t>
            </a:r>
          </a:p>
          <a:p>
            <a:pPr marL="685800" lvl="2" indent="0">
              <a:buNone/>
            </a:pPr>
            <a:r>
              <a:rPr lang="en-US" sz="1800" dirty="0" smtClean="0"/>
              <a:t>“Excepting and reserving to the State of Minnesota all minerals and mineral rights in said real property.” </a:t>
            </a:r>
            <a:endParaRPr lang="en-US" sz="2100" dirty="0" smtClean="0"/>
          </a:p>
          <a:p>
            <a:pPr lvl="1"/>
            <a:r>
              <a:rPr lang="en-US" sz="2100" dirty="0" smtClean="0"/>
              <a:t>Mineral rights may also be severed by an instrument conveying those rights. </a:t>
            </a:r>
          </a:p>
          <a:p>
            <a:r>
              <a:rPr lang="en-US" sz="2400" dirty="0" smtClean="0"/>
              <a:t>The mineral estate is defined by the document that severs the minerals from the surface estate.  Not all mineral reservations are the same.</a:t>
            </a:r>
          </a:p>
          <a:p>
            <a:r>
              <a:rPr lang="en-US" sz="2400" dirty="0" smtClean="0"/>
              <a:t>NOTE: Sand, gravel and peat are generally considered surface interests, rather than mineral interests.  They are sometimes reserved in land sales or sold separately from other surface interests.</a:t>
            </a:r>
            <a:r>
              <a:rPr lang="en-US" sz="2400" dirty="0"/>
              <a:t>	</a:t>
            </a:r>
            <a:r>
              <a:rPr lang="en-US" sz="2400" dirty="0" smtClean="0"/>
              <a:t>							</a:t>
            </a:r>
            <a:endParaRPr lang="en-US" sz="2400" dirty="0"/>
          </a:p>
          <a:p>
            <a:pPr marL="0" indent="0">
              <a:buNone/>
            </a:pPr>
            <a:endParaRPr lang="en-US" dirty="0" smtClean="0"/>
          </a:p>
          <a:p>
            <a:endParaRPr lang="en-US" dirty="0"/>
          </a:p>
          <a:p>
            <a:pPr marL="0" indent="0">
              <a:buNone/>
            </a:pPr>
            <a:endParaRPr lang="en-US" dirty="0"/>
          </a:p>
        </p:txBody>
      </p:sp>
      <p:sp>
        <p:nvSpPr>
          <p:cNvPr id="4" name="Date Placeholder 3"/>
          <p:cNvSpPr>
            <a:spLocks noGrp="1"/>
          </p:cNvSpPr>
          <p:nvPr>
            <p:ph type="dt" sz="half" idx="10"/>
          </p:nvPr>
        </p:nvSpPr>
        <p:spPr/>
        <p:txBody>
          <a:bodyPr/>
          <a:lstStyle/>
          <a:p>
            <a:r>
              <a:rPr lang="en-US" dirty="0"/>
              <a:t>LSOHC, 11/21/19</a:t>
            </a:r>
          </a:p>
          <a:p>
            <a:endParaRPr lang="en-US" dirty="0"/>
          </a:p>
        </p:txBody>
      </p:sp>
      <p:sp>
        <p:nvSpPr>
          <p:cNvPr id="5" name="Footer Placeholder 4"/>
          <p:cNvSpPr>
            <a:spLocks noGrp="1"/>
          </p:cNvSpPr>
          <p:nvPr>
            <p:ph type="ftr" sz="quarter" idx="3"/>
          </p:nvPr>
        </p:nvSpPr>
        <p:spPr/>
        <p:txBody>
          <a:bodyPr/>
          <a:lstStyle/>
          <a:p>
            <a:r>
              <a:rPr lang="en-US" dirty="0" smtClean="0"/>
              <a:t>Owned by You, Managed by DNR | mndnr.gov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3583795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Severed Mineral Interests</a:t>
            </a:r>
          </a:p>
        </p:txBody>
      </p:sp>
      <p:sp>
        <p:nvSpPr>
          <p:cNvPr id="3" name="Content Placeholder 2"/>
          <p:cNvSpPr>
            <a:spLocks noGrp="1"/>
          </p:cNvSpPr>
          <p:nvPr>
            <p:ph sz="half" idx="1"/>
          </p:nvPr>
        </p:nvSpPr>
        <p:spPr>
          <a:xfrm>
            <a:off x="866439" y="1605842"/>
            <a:ext cx="4188640" cy="4582339"/>
          </a:xfrm>
        </p:spPr>
        <p:txBody>
          <a:bodyPr>
            <a:noAutofit/>
          </a:bodyPr>
          <a:lstStyle/>
          <a:p>
            <a:r>
              <a:rPr lang="en-US" sz="2400" dirty="0" smtClean="0"/>
              <a:t>How can a property purchaser find out if mineral rights are owned separately from the surface, what mineral rights are owned separately and who owns them?</a:t>
            </a:r>
          </a:p>
          <a:p>
            <a:pPr lvl="1"/>
            <a:r>
              <a:rPr lang="en-US" sz="2400" dirty="0" smtClean="0"/>
              <a:t>Review the title</a:t>
            </a:r>
          </a:p>
          <a:p>
            <a:pPr lvl="1"/>
            <a:r>
              <a:rPr lang="en-US" sz="2400" dirty="0" smtClean="0"/>
              <a:t>Caveats:</a:t>
            </a:r>
          </a:p>
          <a:p>
            <a:pPr lvl="2"/>
            <a:r>
              <a:rPr lang="en-US" sz="2400" dirty="0" smtClean="0"/>
              <a:t>Not all abstracts of title cover mineral ownership.</a:t>
            </a:r>
          </a:p>
        </p:txBody>
      </p:sp>
      <p:pic>
        <p:nvPicPr>
          <p:cNvPr id="8" name="Content Placeholder 7" descr="Forest growing on rocky bluff with loose rocks in the foreground"/>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95640" y="1683067"/>
            <a:ext cx="3173597" cy="4572000"/>
          </a:xfrm>
          <a:prstGeom prst="rect">
            <a:avLst/>
          </a:prstGeom>
        </p:spPr>
      </p:pic>
      <p:sp>
        <p:nvSpPr>
          <p:cNvPr id="4" name="Date Placeholder 3"/>
          <p:cNvSpPr>
            <a:spLocks noGrp="1"/>
          </p:cNvSpPr>
          <p:nvPr>
            <p:ph type="dt" sz="half" idx="10"/>
          </p:nvPr>
        </p:nvSpPr>
        <p:spPr/>
        <p:txBody>
          <a:bodyPr/>
          <a:lstStyle/>
          <a:p>
            <a:r>
              <a:rPr lang="en-US" dirty="0"/>
              <a:t>LSOHC, 11/21/19</a:t>
            </a:r>
          </a:p>
          <a:p>
            <a:endParaRPr lang="en-US" dirty="0"/>
          </a:p>
        </p:txBody>
      </p:sp>
      <p:sp>
        <p:nvSpPr>
          <p:cNvPr id="5" name="Footer Placeholder 4"/>
          <p:cNvSpPr>
            <a:spLocks noGrp="1"/>
          </p:cNvSpPr>
          <p:nvPr>
            <p:ph type="ftr" sz="quarter" idx="3"/>
          </p:nvPr>
        </p:nvSpPr>
        <p:spPr/>
        <p:txBody>
          <a:bodyPr/>
          <a:lstStyle/>
          <a:p>
            <a:r>
              <a:rPr lang="en-US" dirty="0" smtClean="0"/>
              <a:t>Owned by You, Managed by DNR | mndnr.gov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3745713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Severed Mineral </a:t>
            </a:r>
            <a:r>
              <a:rPr lang="en-US" dirty="0" smtClean="0"/>
              <a:t>Interests </a:t>
            </a:r>
            <a:r>
              <a:rPr lang="en-US" sz="1400" dirty="0" smtClean="0"/>
              <a:t>II</a:t>
            </a:r>
            <a:endParaRPr lang="en-US" sz="1400" dirty="0"/>
          </a:p>
        </p:txBody>
      </p:sp>
      <p:sp>
        <p:nvSpPr>
          <p:cNvPr id="3" name="Content Placeholder 2"/>
          <p:cNvSpPr>
            <a:spLocks noGrp="1"/>
          </p:cNvSpPr>
          <p:nvPr>
            <p:ph sz="half" idx="1"/>
          </p:nvPr>
        </p:nvSpPr>
        <p:spPr>
          <a:xfrm>
            <a:off x="866439" y="1605842"/>
            <a:ext cx="4188640" cy="4582339"/>
          </a:xfrm>
        </p:spPr>
        <p:txBody>
          <a:bodyPr>
            <a:noAutofit/>
          </a:bodyPr>
          <a:lstStyle/>
          <a:p>
            <a:r>
              <a:rPr lang="en-US" sz="2400" dirty="0" smtClean="0"/>
              <a:t>Caveats, continued:</a:t>
            </a:r>
          </a:p>
          <a:p>
            <a:pPr lvl="1"/>
            <a:r>
              <a:rPr lang="en-US" sz="2100" dirty="0"/>
              <a:t>Severed mineral ownership is not subject to the marketable title act.  Mineral title must be traced to the federal grant or conveyance</a:t>
            </a:r>
            <a:r>
              <a:rPr lang="en-US" sz="2100" dirty="0" smtClean="0"/>
              <a:t>.</a:t>
            </a:r>
          </a:p>
          <a:p>
            <a:pPr lvl="1"/>
            <a:r>
              <a:rPr lang="en-US" sz="2100" dirty="0" smtClean="0"/>
              <a:t>The deed language that conveys or reserves the mineral rights will show the specific mineral rights that were severed.  For example, some severances are for oil and gas only.</a:t>
            </a:r>
            <a:endParaRPr lang="en-US" sz="2100" dirty="0" smtClean="0">
              <a:solidFill>
                <a:srgbClr val="FF0000"/>
              </a:solidFill>
            </a:endParaRPr>
          </a:p>
        </p:txBody>
      </p:sp>
      <p:pic>
        <p:nvPicPr>
          <p:cNvPr id="8" name="Content Placeholder 7" descr="Birch trees growing along a striated rocky landscape"/>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20460" y="1700266"/>
            <a:ext cx="3173597" cy="4572000"/>
          </a:xfrm>
          <a:prstGeom prst="rect">
            <a:avLst/>
          </a:prstGeom>
        </p:spPr>
      </p:pic>
      <p:sp>
        <p:nvSpPr>
          <p:cNvPr id="4" name="Date Placeholder 3"/>
          <p:cNvSpPr>
            <a:spLocks noGrp="1"/>
          </p:cNvSpPr>
          <p:nvPr>
            <p:ph type="dt" sz="half" idx="10"/>
          </p:nvPr>
        </p:nvSpPr>
        <p:spPr/>
        <p:txBody>
          <a:bodyPr/>
          <a:lstStyle/>
          <a:p>
            <a:r>
              <a:rPr lang="en-US" dirty="0"/>
              <a:t>LSOHC, 11/21/19</a:t>
            </a:r>
          </a:p>
          <a:p>
            <a:endParaRPr lang="en-US" dirty="0"/>
          </a:p>
        </p:txBody>
      </p:sp>
      <p:sp>
        <p:nvSpPr>
          <p:cNvPr id="5" name="Footer Placeholder 4"/>
          <p:cNvSpPr>
            <a:spLocks noGrp="1"/>
          </p:cNvSpPr>
          <p:nvPr>
            <p:ph type="ftr" sz="quarter" idx="3"/>
          </p:nvPr>
        </p:nvSpPr>
        <p:spPr/>
        <p:txBody>
          <a:bodyPr/>
          <a:lstStyle/>
          <a:p>
            <a:r>
              <a:rPr lang="en-US" dirty="0" smtClean="0"/>
              <a:t>Owned by You, Managed by DNR | mndnr.gov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3961146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Severed Mineral </a:t>
            </a:r>
            <a:r>
              <a:rPr lang="en-US" dirty="0" smtClean="0"/>
              <a:t>Interests </a:t>
            </a:r>
            <a:r>
              <a:rPr lang="en-US" sz="1400" dirty="0" smtClean="0"/>
              <a:t>III</a:t>
            </a:r>
            <a:endParaRPr lang="en-US" sz="1400" dirty="0"/>
          </a:p>
        </p:txBody>
      </p:sp>
      <p:sp>
        <p:nvSpPr>
          <p:cNvPr id="3" name="Content Placeholder 2"/>
          <p:cNvSpPr>
            <a:spLocks noGrp="1"/>
          </p:cNvSpPr>
          <p:nvPr>
            <p:ph sz="half" idx="1"/>
          </p:nvPr>
        </p:nvSpPr>
        <p:spPr>
          <a:xfrm>
            <a:off x="866439" y="1605842"/>
            <a:ext cx="4188640" cy="4582339"/>
          </a:xfrm>
        </p:spPr>
        <p:txBody>
          <a:bodyPr>
            <a:noAutofit/>
          </a:bodyPr>
          <a:lstStyle/>
          <a:p>
            <a:r>
              <a:rPr lang="en-US" sz="2400" dirty="0" smtClean="0"/>
              <a:t>Caveats, continued:</a:t>
            </a:r>
          </a:p>
          <a:p>
            <a:pPr lvl="1"/>
            <a:r>
              <a:rPr lang="en-US" sz="2100" dirty="0" smtClean="0"/>
              <a:t>Mineral interests can be inherited and are often very fractionalized.  For example, the state recently issued a taconite lease on a parcel where it owns a 1/45 undivided mineral interest. </a:t>
            </a:r>
          </a:p>
          <a:p>
            <a:pPr lvl="1"/>
            <a:r>
              <a:rPr lang="en-US" sz="2100" dirty="0" smtClean="0"/>
              <a:t>As of 1974, all severed mineral owners required to file a statement claiming their interests and pay severed mineral interest taxes.</a:t>
            </a:r>
          </a:p>
          <a:p>
            <a:pPr marL="342900" lvl="1" indent="0">
              <a:buNone/>
            </a:pPr>
            <a:endParaRPr lang="en-US" sz="2100" dirty="0" smtClean="0"/>
          </a:p>
          <a:p>
            <a:pPr marL="342900" lvl="1" indent="0">
              <a:buNone/>
            </a:pPr>
            <a:endParaRPr lang="en-US" sz="2100" dirty="0" smtClean="0">
              <a:solidFill>
                <a:srgbClr val="FF0000"/>
              </a:solidFill>
            </a:endParaRPr>
          </a:p>
        </p:txBody>
      </p:sp>
      <p:pic>
        <p:nvPicPr>
          <p:cNvPr id="8" name="Content Placeholder 7" title="Picture of trees and cliffs"/>
          <p:cNvPicPr>
            <a:picLocks noGrp="1" noChangeAspect="1"/>
          </p:cNvPicPr>
          <p:nvPr>
            <p:ph sz="half" idx="2"/>
          </p:nvPr>
        </p:nvPicPr>
        <p:blipFill>
          <a:blip r:embed="rId3"/>
          <a:stretch>
            <a:fillRect/>
          </a:stretch>
        </p:blipFill>
        <p:spPr>
          <a:xfrm>
            <a:off x="5244859" y="2243160"/>
            <a:ext cx="3494457" cy="2453965"/>
          </a:xfrm>
          <a:prstGeom prst="rect">
            <a:avLst/>
          </a:prstGeom>
        </p:spPr>
      </p:pic>
      <p:sp>
        <p:nvSpPr>
          <p:cNvPr id="4" name="Date Placeholder 3"/>
          <p:cNvSpPr>
            <a:spLocks noGrp="1"/>
          </p:cNvSpPr>
          <p:nvPr>
            <p:ph type="dt" sz="half" idx="10"/>
          </p:nvPr>
        </p:nvSpPr>
        <p:spPr/>
        <p:txBody>
          <a:bodyPr/>
          <a:lstStyle/>
          <a:p>
            <a:r>
              <a:rPr lang="en-US" dirty="0"/>
              <a:t>LSOHC, 11/21/19</a:t>
            </a:r>
          </a:p>
          <a:p>
            <a:endParaRPr lang="en-US" dirty="0"/>
          </a:p>
        </p:txBody>
      </p:sp>
      <p:sp>
        <p:nvSpPr>
          <p:cNvPr id="5" name="Footer Placeholder 4"/>
          <p:cNvSpPr>
            <a:spLocks noGrp="1"/>
          </p:cNvSpPr>
          <p:nvPr>
            <p:ph type="ftr" sz="quarter" idx="3"/>
          </p:nvPr>
        </p:nvSpPr>
        <p:spPr/>
        <p:txBody>
          <a:bodyPr/>
          <a:lstStyle/>
          <a:p>
            <a:r>
              <a:rPr lang="en-US" dirty="0" smtClean="0"/>
              <a:t>Owned by You, Managed by DNR | mndnr.gov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58520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Severed Mineral </a:t>
            </a:r>
            <a:r>
              <a:rPr lang="en-US" dirty="0" smtClean="0"/>
              <a:t>Interests </a:t>
            </a:r>
            <a:r>
              <a:rPr lang="en-US" sz="1400" dirty="0" smtClean="0"/>
              <a:t>IV</a:t>
            </a:r>
            <a:endParaRPr lang="en-US" dirty="0"/>
          </a:p>
        </p:txBody>
      </p:sp>
      <p:sp>
        <p:nvSpPr>
          <p:cNvPr id="3" name="Content Placeholder 2"/>
          <p:cNvSpPr>
            <a:spLocks noGrp="1"/>
          </p:cNvSpPr>
          <p:nvPr>
            <p:ph sz="half" idx="1"/>
          </p:nvPr>
        </p:nvSpPr>
        <p:spPr>
          <a:xfrm>
            <a:off x="148281" y="1334530"/>
            <a:ext cx="4906798" cy="4853651"/>
          </a:xfrm>
        </p:spPr>
        <p:txBody>
          <a:bodyPr>
            <a:noAutofit/>
          </a:bodyPr>
          <a:lstStyle/>
          <a:p>
            <a:pPr marL="342900" lvl="1" indent="0">
              <a:buNone/>
            </a:pPr>
            <a:r>
              <a:rPr lang="en-US" sz="2100" dirty="0" smtClean="0"/>
              <a:t>Locating the severed mineral owner:</a:t>
            </a:r>
          </a:p>
          <a:p>
            <a:pPr lvl="1"/>
            <a:r>
              <a:rPr lang="en-US" sz="2100" dirty="0" smtClean="0"/>
              <a:t>The statement of severed mineral interest requires the owner’s address for purposes of sending a tax statement;  check with the county auditor for current address.</a:t>
            </a:r>
          </a:p>
          <a:p>
            <a:pPr lvl="1"/>
            <a:r>
              <a:rPr lang="en-US" sz="2100" dirty="0" smtClean="0"/>
              <a:t>If a statement is not filed, last known location of the severed mineral owner might be found on the severance deed (usually town/city and state).  No statement filed within 1 year of severing/acquiring minerals - the state has an ownership claim to the minerals by forfeiture. </a:t>
            </a:r>
          </a:p>
          <a:p>
            <a:pPr lvl="1"/>
            <a:endParaRPr lang="en-US" sz="2100" dirty="0" smtClean="0"/>
          </a:p>
          <a:p>
            <a:pPr marL="342900" lvl="1" indent="0">
              <a:buNone/>
            </a:pPr>
            <a:endParaRPr lang="en-US" sz="2100" dirty="0" smtClean="0">
              <a:solidFill>
                <a:srgbClr val="FF0000"/>
              </a:solidFill>
            </a:endParaRPr>
          </a:p>
        </p:txBody>
      </p:sp>
      <p:pic>
        <p:nvPicPr>
          <p:cNvPr id="8" name="Content Placeholder 7" descr="Striated rocky outcropping with brush and trees growing from it"/>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44859" y="2306161"/>
            <a:ext cx="3494457" cy="2327962"/>
          </a:xfrm>
          <a:prstGeom prst="rect">
            <a:avLst/>
          </a:prstGeom>
        </p:spPr>
      </p:pic>
      <p:sp>
        <p:nvSpPr>
          <p:cNvPr id="4" name="Date Placeholder 3"/>
          <p:cNvSpPr>
            <a:spLocks noGrp="1"/>
          </p:cNvSpPr>
          <p:nvPr>
            <p:ph type="dt" sz="half" idx="10"/>
          </p:nvPr>
        </p:nvSpPr>
        <p:spPr/>
        <p:txBody>
          <a:bodyPr/>
          <a:lstStyle/>
          <a:p>
            <a:r>
              <a:rPr lang="en-US" dirty="0"/>
              <a:t>LSOHC, 11/21/19</a:t>
            </a:r>
          </a:p>
          <a:p>
            <a:endParaRPr lang="en-US" dirty="0"/>
          </a:p>
        </p:txBody>
      </p:sp>
      <p:sp>
        <p:nvSpPr>
          <p:cNvPr id="5" name="Footer Placeholder 4"/>
          <p:cNvSpPr>
            <a:spLocks noGrp="1"/>
          </p:cNvSpPr>
          <p:nvPr>
            <p:ph type="ftr" sz="quarter" idx="3"/>
          </p:nvPr>
        </p:nvSpPr>
        <p:spPr/>
        <p:txBody>
          <a:bodyPr/>
          <a:lstStyle/>
          <a:p>
            <a:r>
              <a:rPr lang="en-US" dirty="0" smtClean="0"/>
              <a:t>Owned by You, Managed by DNR | mndnr.gov</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2246344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pptx" id="{B1F6150B-DCC8-45B8-AB89-A9FC4064DD9A}" vid="{BB2FBE70-B488-4171-A303-943368FC56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73A0F7-7423-48D4-A966-8AC17BB444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3.xml><?xml version="1.0" encoding="utf-8"?>
<ds:datastoreItem xmlns:ds="http://schemas.openxmlformats.org/officeDocument/2006/customXml" ds:itemID="{9678B604-9059-4F1C-B8E2-C96A71A964D2}">
  <ds:schemaRefs>
    <ds:schemaRef ds:uri="http://purl.org/dc/dcmitype/"/>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PowerPoint Template</Template>
  <TotalTime>3533</TotalTime>
  <Words>2867</Words>
  <Application>Microsoft Office PowerPoint</Application>
  <PresentationFormat>On-screen Show (4:3)</PresentationFormat>
  <Paragraphs>232</Paragraphs>
  <Slides>22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NeueHaasGroteskText Std</vt:lpstr>
      <vt:lpstr>Times New Roman</vt:lpstr>
      <vt:lpstr>Wingdings</vt:lpstr>
      <vt:lpstr>MN.IT</vt:lpstr>
      <vt:lpstr>Minnesota’s Mineral Rights</vt:lpstr>
      <vt:lpstr>Topics</vt:lpstr>
      <vt:lpstr>Mineral Ownership in Minnesota</vt:lpstr>
      <vt:lpstr>Real Property Basics</vt:lpstr>
      <vt:lpstr>Mineral Estate/Severed Minerals</vt:lpstr>
      <vt:lpstr>Severed Mineral Interests</vt:lpstr>
      <vt:lpstr>Severed Mineral Interests II</vt:lpstr>
      <vt:lpstr>Severed Mineral Interests III</vt:lpstr>
      <vt:lpstr>Severed Mineral Interests IV</vt:lpstr>
      <vt:lpstr>State-Owned Minerals</vt:lpstr>
      <vt:lpstr>State-Owned Minerals II</vt:lpstr>
      <vt:lpstr>State-Owned Minerals III</vt:lpstr>
      <vt:lpstr>LSOHC Purpose</vt:lpstr>
      <vt:lpstr>LSOHC Projects and Minerals</vt:lpstr>
      <vt:lpstr>LSOHC Projects and Minerals II</vt:lpstr>
      <vt:lpstr>LSOHC Projects and Minerals III</vt:lpstr>
      <vt:lpstr>LSOHC Projects and Minerals IV</vt:lpstr>
      <vt:lpstr>Case Study: Blandin Forests for the Future Conservation Easement </vt:lpstr>
      <vt:lpstr>Case Study: Blandin Forests for the Future Conservation Easement II </vt:lpstr>
      <vt:lpstr>Additional Resources</vt:lpstr>
      <vt:lpstr>Thank You!</vt:lpstr>
      <vt:lpstr>500 Lafayette Road St. Paul, MN 55155-4040 888-646-6367 or 651-296-6157 mndnr.gov </vt:lpstr>
    </vt:vector>
  </TitlesOfParts>
  <Manager/>
  <Company>MNDNR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Minnesota's Mineral Rights</dc:title>
  <dc:subject>Update PowerPoint Template</dc:subject>
  <dc:creator>susan.damon@state.mn.us;vicki.sellner@state.mn.us</dc:creator>
  <cp:keywords>Mineral Rights, ownership, management</cp:keywords>
  <dc:description>Version 1.1, Released 8-2016</dc:description>
  <cp:lastModifiedBy>Kasey Gerkovich</cp:lastModifiedBy>
  <cp:revision>174</cp:revision>
  <cp:lastPrinted>2019-11-20T16:19:10Z</cp:lastPrinted>
  <dcterms:created xsi:type="dcterms:W3CDTF">2017-12-27T20:18:07Z</dcterms:created>
  <dcterms:modified xsi:type="dcterms:W3CDTF">2019-11-21T19:09:01Z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0x01010090DFDE64AAE0974A8908DD3553DDBF03</vt:lpwstr>
  </property>
</Properties>
</file>